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Roboto"/>
      <p:regular r:id="rId41"/>
      <p:bold r:id="rId42"/>
      <p:italic r:id="rId43"/>
      <p:boldItalic r:id="rId44"/>
    </p:embeddedFont>
    <p:embeddedFont>
      <p:font typeface="Playfair Display"/>
      <p:regular r:id="rId45"/>
      <p:bold r:id="rId46"/>
      <p:italic r:id="rId47"/>
      <p:boldItalic r:id="rId48"/>
    </p:embeddedFont>
    <p:embeddedFont>
      <p:font typeface="Inconsolata"/>
      <p:regular r:id="rId49"/>
      <p:bold r:id="rId50"/>
    </p:embeddedFont>
    <p:embeddedFont>
      <p:font typeface="Montserrat"/>
      <p:regular r:id="rId51"/>
      <p:bold r:id="rId52"/>
      <p:italic r:id="rId53"/>
      <p:boldItalic r:id="rId54"/>
    </p:embeddedFont>
    <p:embeddedFont>
      <p:font typeface="Abril Fatface"/>
      <p:regular r:id="rId55"/>
    </p:embeddedFont>
    <p:embeddedFont>
      <p:font typeface="Oswald"/>
      <p:regular r:id="rId56"/>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PlayfairDisplay-bold.fntdata"/><Relationship Id="rId45" Type="http://schemas.openxmlformats.org/officeDocument/2006/relationships/font" Target="fonts/PlayfairDisplay-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layfairDisplay-boldItalic.fntdata"/><Relationship Id="rId47" Type="http://schemas.openxmlformats.org/officeDocument/2006/relationships/font" Target="fonts/PlayfairDisplay-italic.fntdata"/><Relationship Id="rId49" Type="http://schemas.openxmlformats.org/officeDocument/2006/relationships/font" Target="fonts/Inconsolat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regular.fntdata"/><Relationship Id="rId50" Type="http://schemas.openxmlformats.org/officeDocument/2006/relationships/font" Target="fonts/Inconsolata-bold.fntdata"/><Relationship Id="rId53" Type="http://schemas.openxmlformats.org/officeDocument/2006/relationships/font" Target="fonts/Montserrat-italic.fntdata"/><Relationship Id="rId52" Type="http://schemas.openxmlformats.org/officeDocument/2006/relationships/font" Target="fonts/Montserrat-bold.fntdata"/><Relationship Id="rId11" Type="http://schemas.openxmlformats.org/officeDocument/2006/relationships/slide" Target="slides/slide6.xml"/><Relationship Id="rId55" Type="http://schemas.openxmlformats.org/officeDocument/2006/relationships/font" Target="fonts/AbrilFatface-regular.fntdata"/><Relationship Id="rId10" Type="http://schemas.openxmlformats.org/officeDocument/2006/relationships/slide" Target="slides/slide5.xml"/><Relationship Id="rId54" Type="http://schemas.openxmlformats.org/officeDocument/2006/relationships/font" Target="fonts/Montserrat-boldItalic.fntdata"/><Relationship Id="rId13" Type="http://schemas.openxmlformats.org/officeDocument/2006/relationships/slide" Target="slides/slide8.xml"/><Relationship Id="rId57" Type="http://schemas.openxmlformats.org/officeDocument/2006/relationships/font" Target="fonts/Oswald-bold.fntdata"/><Relationship Id="rId12" Type="http://schemas.openxmlformats.org/officeDocument/2006/relationships/slide" Target="slides/slide7.xml"/><Relationship Id="rId56" Type="http://schemas.openxmlformats.org/officeDocument/2006/relationships/font" Target="fonts/Oswald-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tomologytoday.org/2014/02/11/ants-can-lift-up-to-5000-times-their-own-body-weight-new-study-suggest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nimals.sandiegozoo.org/animals/scorpion#:~:text=Scorpions%20don't%20eat%20every,by%20keeping%20insect%20populations%20low"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Darwin%27s_bark_spider"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itish-dragonflies.org.uk/odonata/frequently-asked-question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science/article/pii/S0006320719317823#bb0390" TargetMode="External"/><Relationship Id="rId3" Type="http://schemas.openxmlformats.org/officeDocument/2006/relationships/hyperlink" Target="https://www.sciencedirect.com/science/article/pii/S0006320719317823#bb0200" TargetMode="External"/><Relationship Id="rId4" Type="http://schemas.openxmlformats.org/officeDocument/2006/relationships/hyperlink" Target="https://www.sciencedirect.com/science/article/pii/S0006320719317823#bb0590" TargetMode="External"/><Relationship Id="rId9" Type="http://schemas.openxmlformats.org/officeDocument/2006/relationships/hyperlink" Target="https://www.sciencedirect.com/science/article/pii/S0006320719317823#bb0910" TargetMode="External"/><Relationship Id="rId5" Type="http://schemas.openxmlformats.org/officeDocument/2006/relationships/hyperlink" Target="https://www.sciencedirect.com/science/article/pii/S0006320719317823#bb0315" TargetMode="External"/><Relationship Id="rId6" Type="http://schemas.openxmlformats.org/officeDocument/2006/relationships/hyperlink" Target="https://www.sciencedirect.com/science/article/pii/S0006320719317823#bb0630" TargetMode="External"/><Relationship Id="rId7" Type="http://schemas.openxmlformats.org/officeDocument/2006/relationships/hyperlink" Target="https://www.sciencedirect.com/science/article/pii/S0006320719317823#bb0630" TargetMode="External"/><Relationship Id="rId8" Type="http://schemas.openxmlformats.org/officeDocument/2006/relationships/hyperlink" Target="https://www.sciencedirect.com/science/article/pii/S0006320719317823#bb0590"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nnualreviews.org/doi/abs/10.1146/annurev-ento-020117-043348"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science/article/pii/S0006320719317823#:~:text=However%2C%20it%20is%20likely%20that,et%20al.%2C%202015" TargetMode="External"/><Relationship Id="rId3" Type="http://schemas.openxmlformats.org/officeDocument/2006/relationships/hyperlink" Target="https://www.theguardian.com/environment/2019/feb/10/plummeting-insect-numbers-threaten-collapse-of-natur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c6f972163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c6f9721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you can see on this slide, insects are an incredibly diverse group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23d4fa085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23d4fa085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Conehead mantis w/ fritillary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23d4fa085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23d4fa085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https://www.fao.org/news/story/en/item/384726/icode/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c6f972163_0_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c6f97216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Small animals without a backbone with 6 legs </a:t>
            </a:r>
            <a:endParaRPr/>
          </a:p>
          <a:p>
            <a:pPr indent="0" lvl="0" marL="0" rtl="0" algn="l">
              <a:spcBef>
                <a:spcPts val="0"/>
              </a:spcBef>
              <a:spcAft>
                <a:spcPts val="0"/>
              </a:spcAft>
              <a:buNone/>
            </a:pPr>
            <a:r>
              <a:t/>
            </a:r>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Insects DEFINING CHARACTERISTICS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Flagellomeres without muscles (antenna)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Scape which links to socket and head</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Pedicel attaches to scape by muscles and then to the flagellum</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Flagellum has no muscles between the body segments</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Tentorium (at least posterior arms)</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Internal skeleton inside the head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 the most primitive they only have posterior arms</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Tarsal claws</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Cervical (neck) sclerites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Exoskeleton is flexible by having mitin (??) protein but needs some pivot points to be able to move so they use scleritis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Hardened bits of cartilage (??) that allow for movement = sclerites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b4d517a3c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b4d517a3c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Small animals without a backbone with 6 legs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Insects DEFINING CHARACTERISTICS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Flagellomeres without muscles (antenna)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Scape which links to socket and head</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Pedicel attaches to scape by muscles and then to the flagellum</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Flagellum has no muscles between the body segments</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Tentorium (at least posterior arms)</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Internal skeleton inside the head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 the most primitive they only have posterior arms</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Tarsal claws</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Cervical (neck) sclerites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Exoskeleton is flexible by having mitin (??) protein but needs some pivot points to be able to move so they use scleritis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Hardened bits of cartilage (??) that allow for movement = sclerites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ae31cf32b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ae31cf32b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b4d517a3c3_0_6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b4d517a3c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Ants can lift 5000 times their body weight!!</a:t>
            </a:r>
            <a:endParaRPr/>
          </a:p>
          <a:p>
            <a:pPr indent="0" lvl="0" marL="0" rtl="0" algn="l">
              <a:lnSpc>
                <a:spcPct val="115000"/>
              </a:lnSpc>
              <a:spcBef>
                <a:spcPts val="0"/>
              </a:spcBef>
              <a:spcAft>
                <a:spcPts val="0"/>
              </a:spcAft>
              <a:buNone/>
            </a:pPr>
            <a:r>
              <a:rPr lang="en"/>
              <a:t>Thats like you lifting a fire truck or a fully loaded garbage truck!</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Las hormigas pueden </a:t>
            </a:r>
            <a:r>
              <a:rPr lang="en"/>
              <a:t>levantar</a:t>
            </a:r>
            <a:r>
              <a:rPr lang="en"/>
              <a:t> cinco mil veces su peso corporal </a:t>
            </a:r>
            <a:endParaRPr/>
          </a:p>
          <a:p>
            <a:pPr indent="0" lvl="0" marL="0" rtl="0" algn="l">
              <a:lnSpc>
                <a:spcPct val="115000"/>
              </a:lnSpc>
              <a:spcBef>
                <a:spcPts val="0"/>
              </a:spcBef>
              <a:spcAft>
                <a:spcPts val="0"/>
              </a:spcAft>
              <a:buNone/>
            </a:pPr>
            <a:r>
              <a:rPr lang="en" u="sng">
                <a:solidFill>
                  <a:schemeClr val="hlink"/>
                </a:solidFill>
                <a:hlinkClick r:id="rId2"/>
              </a:rPr>
              <a:t>https://entomologytoday.org/2014/02/11/ants-can-lift-up-to-5000-times-their-own-body-weight-new-study-suggests/</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23d4fa0851_0_5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23d4fa085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Glow in the dark! Also can be super </a:t>
            </a:r>
            <a:r>
              <a:rPr lang="en"/>
              <a:t>poisonous! Some scorpions can go over a year without food.</a:t>
            </a:r>
            <a:endParaRPr/>
          </a:p>
          <a:p>
            <a:pPr indent="0" lvl="0" marL="0" rtl="0" algn="l">
              <a:lnSpc>
                <a:spcPct val="115000"/>
              </a:lnSpc>
              <a:spcBef>
                <a:spcPts val="0"/>
              </a:spcBef>
              <a:spcAft>
                <a:spcPts val="0"/>
              </a:spcAft>
              <a:buNone/>
            </a:pPr>
            <a:r>
              <a:rPr lang="en" u="sng">
                <a:solidFill>
                  <a:schemeClr val="hlink"/>
                </a:solidFill>
                <a:hlinkClick r:id="rId2"/>
              </a:rPr>
              <a:t>https://animals.sandiegozoo.org/animals/scorpion#:~:text=Scorpions%20don't%20eat%20every,by%20keeping%20insect%20populations%20low</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23d4fa0851_0_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23d4fa085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Spider silk is stronger than steel </a:t>
            </a:r>
            <a:endParaRPr>
              <a:solidFill>
                <a:schemeClr val="dk1"/>
              </a:solidFill>
            </a:endParaRPr>
          </a:p>
          <a:p>
            <a:pPr indent="-304800" lvl="3" marL="1828800" rtl="0" algn="l">
              <a:lnSpc>
                <a:spcPct val="115000"/>
              </a:lnSpc>
              <a:spcBef>
                <a:spcPts val="0"/>
              </a:spcBef>
              <a:spcAft>
                <a:spcPts val="0"/>
              </a:spcAft>
              <a:buClr>
                <a:schemeClr val="dk1"/>
              </a:buClr>
              <a:buSzPts val="1200"/>
              <a:buFont typeface="Times New Roman"/>
              <a:buChar char="●"/>
            </a:pPr>
            <a:r>
              <a:rPr lang="en">
                <a:solidFill>
                  <a:schemeClr val="dk1"/>
                </a:solidFill>
              </a:rPr>
              <a:t>la seda de araña es más fuerte que el acero</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lang="en">
                <a:solidFill>
                  <a:schemeClr val="dk1"/>
                </a:solidFill>
              </a:rPr>
              <a:t>Darwin bark spider can spin webs 25 meters long (2 schoolbuses) </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lang="en">
                <a:solidFill>
                  <a:schemeClr val="dk1"/>
                </a:solidFill>
              </a:rPr>
              <a:t>Mujer talla es la anchura de un dedo (18-22mm)</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lang="en">
                <a:solidFill>
                  <a:schemeClr val="dk1"/>
                </a:solidFill>
              </a:rPr>
              <a:t>Hombre talla es el mismo de su una (fingernail) (6mm)</a:t>
            </a:r>
            <a:endParaRPr>
              <a:solidFill>
                <a:schemeClr val="dk1"/>
              </a:solidFill>
            </a:endParaRPr>
          </a:p>
          <a:p>
            <a:pPr indent="-317500" lvl="2" marL="1371600" rtl="0" algn="l">
              <a:lnSpc>
                <a:spcPct val="115000"/>
              </a:lnSpc>
              <a:spcBef>
                <a:spcPts val="0"/>
              </a:spcBef>
              <a:spcAft>
                <a:spcPts val="0"/>
              </a:spcAft>
              <a:buClr>
                <a:schemeClr val="dk1"/>
              </a:buClr>
              <a:buSzPts val="1400"/>
              <a:buChar char="■"/>
            </a:pPr>
            <a:r>
              <a:rPr lang="en" u="sng">
                <a:solidFill>
                  <a:schemeClr val="hlink"/>
                </a:solidFill>
                <a:hlinkClick r:id="rId2"/>
              </a:rPr>
              <a:t>https://en.wikipedia.org/wiki/Darwin%27s_bark_spider</a:t>
            </a:r>
            <a:r>
              <a:rPr lang="en">
                <a:solidFill>
                  <a:schemeClr val="dk1"/>
                </a:solidFill>
              </a:rPr>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23d4fa0851_0_6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23d4fa085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b626b43004_0_2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b626b4300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How fast can you run? </a:t>
            </a:r>
            <a:endParaRPr/>
          </a:p>
          <a:p>
            <a:pPr indent="0" lvl="0" marL="0" rtl="0" algn="l">
              <a:lnSpc>
                <a:spcPct val="115000"/>
              </a:lnSpc>
              <a:spcBef>
                <a:spcPts val="0"/>
              </a:spcBef>
              <a:spcAft>
                <a:spcPts val="0"/>
              </a:spcAft>
              <a:buNone/>
            </a:pPr>
            <a:r>
              <a:rPr lang="en"/>
              <a:t>Dragonflies can fly 48km per hour (30 miles per hour), but typically fly 16 km per hour (10 miles per hour). </a:t>
            </a:r>
            <a:endParaRPr/>
          </a:p>
          <a:p>
            <a:pPr indent="0" lvl="0" marL="0" rtl="0" algn="l">
              <a:lnSpc>
                <a:spcPct val="115000"/>
              </a:lnSpc>
              <a:spcBef>
                <a:spcPts val="0"/>
              </a:spcBef>
              <a:spcAft>
                <a:spcPts val="0"/>
              </a:spcAft>
              <a:buNone/>
            </a:pPr>
            <a:r>
              <a:rPr lang="en"/>
              <a:t>Corre</a:t>
            </a:r>
            <a:r>
              <a:rPr lang="en"/>
              <a:t> muy rapido y vuelve en diez segundos.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sz="1350">
                <a:solidFill>
                  <a:schemeClr val="dk1"/>
                </a:solidFill>
                <a:highlight>
                  <a:srgbClr val="F5F5F5"/>
                </a:highlight>
                <a:latin typeface="Roboto"/>
                <a:ea typeface="Roboto"/>
                <a:cs typeface="Roboto"/>
                <a:sym typeface="Roboto"/>
              </a:rPr>
              <a:t>Generalmente</a:t>
            </a:r>
            <a:r>
              <a:rPr lang="en" sz="1350">
                <a:solidFill>
                  <a:schemeClr val="dk1"/>
                </a:solidFill>
                <a:highlight>
                  <a:srgbClr val="F5F5F5"/>
                </a:highlight>
                <a:latin typeface="Roboto"/>
                <a:ea typeface="Roboto"/>
                <a:cs typeface="Roboto"/>
                <a:sym typeface="Roboto"/>
              </a:rPr>
              <a:t>, las libélulas vuelan </a:t>
            </a:r>
            <a:r>
              <a:rPr lang="en" sz="1350">
                <a:solidFill>
                  <a:schemeClr val="dk1"/>
                </a:solidFill>
                <a:highlight>
                  <a:srgbClr val="F5F5F5"/>
                </a:highlight>
                <a:latin typeface="Roboto"/>
                <a:ea typeface="Roboto"/>
                <a:cs typeface="Roboto"/>
                <a:sym typeface="Roboto"/>
              </a:rPr>
              <a:t>dieciséis</a:t>
            </a:r>
            <a:r>
              <a:rPr lang="en" sz="1350">
                <a:solidFill>
                  <a:schemeClr val="dk1"/>
                </a:solidFill>
                <a:highlight>
                  <a:srgbClr val="F5F5F5"/>
                </a:highlight>
                <a:latin typeface="Roboto"/>
                <a:ea typeface="Roboto"/>
                <a:cs typeface="Roboto"/>
                <a:sym typeface="Roboto"/>
              </a:rPr>
              <a:t> kilos cada hora, pero pueden volar cincuenta kilos cada hora. </a:t>
            </a:r>
            <a:endParaRPr sz="1350">
              <a:solidFill>
                <a:schemeClr val="dk1"/>
              </a:solidFill>
              <a:highlight>
                <a:srgbClr val="F5F5F5"/>
              </a:highlight>
              <a:latin typeface="Roboto"/>
              <a:ea typeface="Roboto"/>
              <a:cs typeface="Roboto"/>
              <a:sym typeface="Roboto"/>
            </a:endParaRPr>
          </a:p>
          <a:p>
            <a:pPr indent="0" lvl="0" marL="0" rtl="0" algn="l">
              <a:lnSpc>
                <a:spcPct val="115000"/>
              </a:lnSpc>
              <a:spcBef>
                <a:spcPts val="0"/>
              </a:spcBef>
              <a:spcAft>
                <a:spcPts val="0"/>
              </a:spcAft>
              <a:buNone/>
            </a:pPr>
            <a:r>
              <a:rPr lang="en" sz="1350" u="sng">
                <a:solidFill>
                  <a:schemeClr val="hlink"/>
                </a:solidFill>
                <a:highlight>
                  <a:srgbClr val="F5F5F5"/>
                </a:highlight>
                <a:latin typeface="Roboto"/>
                <a:ea typeface="Roboto"/>
                <a:cs typeface="Roboto"/>
                <a:sym typeface="Roboto"/>
                <a:hlinkClick r:id="rId2"/>
              </a:rPr>
              <a:t>https://british-dragonflies.org.uk/odonata/frequently-asked-questions/</a:t>
            </a:r>
            <a:r>
              <a:rPr lang="en" sz="1350">
                <a:solidFill>
                  <a:schemeClr val="dk1"/>
                </a:solidFill>
                <a:highlight>
                  <a:srgbClr val="F5F5F5"/>
                </a:highlight>
                <a:latin typeface="Roboto"/>
                <a:ea typeface="Roboto"/>
                <a:cs typeface="Roboto"/>
                <a:sym typeface="Roboto"/>
              </a:rPr>
              <a:t> </a:t>
            </a:r>
            <a:endParaRPr sz="1350">
              <a:solidFill>
                <a:schemeClr val="dk1"/>
              </a:solidFill>
              <a:highlight>
                <a:srgbClr val="F5F5F5"/>
              </a:highlight>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ef263ef9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ef263ef9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Hymenoptera drawer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ae31cf32b5_0_6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ae31cf32b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On the head mostly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Want to see things you are supposed to avoid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All of the orders have compound eyes (unless blind for some reason like caves)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 many orders (holometabolous orders) nymphs have compound eyes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Ocelli don’t form a good image (light dark detectors)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“Simple” singe lens eyes </a:t>
            </a:r>
            <a:r>
              <a:rPr b="1" lang="en" sz="1200">
                <a:solidFill>
                  <a:schemeClr val="dk1"/>
                </a:solidFill>
                <a:latin typeface="Times New Roman"/>
                <a:ea typeface="Times New Roman"/>
                <a:cs typeface="Times New Roman"/>
                <a:sym typeface="Times New Roman"/>
              </a:rPr>
              <a:t>stemmata </a:t>
            </a:r>
            <a:r>
              <a:rPr lang="en" sz="1200">
                <a:solidFill>
                  <a:schemeClr val="dk1"/>
                </a:solidFill>
                <a:latin typeface="Times New Roman"/>
                <a:ea typeface="Times New Roman"/>
                <a:cs typeface="Times New Roman"/>
                <a:sym typeface="Times New Roman"/>
              </a:rPr>
              <a:t>(what holometabolous larvae have).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They look at the world with one image with 6 parts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Some have genitalia photoreceptors (swallowtails)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Males need to know when they actually are correctly attached to female before releasing sperm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Male has photoreceptors that detect light so when there is no light they know they are properly in the female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Predators have big eyes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Flat across eyes so acuity is good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Herbivores just need to see if anything is coming at it (bad acuity)</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Compound eye is a repeated array of ommatidia (varies from a few dozen to 30,000)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When they shed they shed off the surface of the compound eye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Light goes through and lands on long photoreceptor cells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They get excited and send through axon to optic lobe of brain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b="1" lang="en" sz="1200">
                <a:solidFill>
                  <a:schemeClr val="dk1"/>
                </a:solidFill>
                <a:latin typeface="Times New Roman"/>
                <a:ea typeface="Times New Roman"/>
                <a:cs typeface="Times New Roman"/>
                <a:sym typeface="Times New Roman"/>
              </a:rPr>
              <a:t>Rhabdom </a:t>
            </a:r>
            <a:r>
              <a:rPr lang="en" sz="1200">
                <a:solidFill>
                  <a:schemeClr val="dk1"/>
                </a:solidFill>
                <a:latin typeface="Times New Roman"/>
                <a:ea typeface="Times New Roman"/>
                <a:cs typeface="Times New Roman"/>
                <a:sym typeface="Times New Roman"/>
              </a:rPr>
              <a:t>= area where the different photoreceptors that all share a lens stick their microvilli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Along the sides there is screening pigment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Pseudo-pupil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As you rotate the eye around there will always be some looking at you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Angles between ommatidia determine spatial acuity cand can vary in different regions of the eye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Because the ommatidia have screening pigment they can only look at a little bit of space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Pongan los lentes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23d4fa0851_0_8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23d4fa085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Times New Roman"/>
                <a:ea typeface="Times New Roman"/>
                <a:cs typeface="Times New Roman"/>
                <a:sym typeface="Times New Roman"/>
              </a:rPr>
              <a:t>Ninos ponen un toalla = towel</a:t>
            </a:r>
            <a:endParaRPr b="1"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200">
                <a:solidFill>
                  <a:schemeClr val="dk1"/>
                </a:solidFill>
                <a:latin typeface="Times New Roman"/>
                <a:ea typeface="Times New Roman"/>
                <a:cs typeface="Times New Roman"/>
                <a:sym typeface="Times New Roman"/>
              </a:rPr>
              <a:t>Run in your house ahora están una mariposa!</a:t>
            </a:r>
            <a:endParaRPr b="1"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200">
                <a:solidFill>
                  <a:schemeClr val="dk1"/>
                </a:solidFill>
                <a:latin typeface="Times New Roman"/>
                <a:ea typeface="Times New Roman"/>
                <a:cs typeface="Times New Roman"/>
                <a:sym typeface="Times New Roman"/>
              </a:rPr>
              <a:t>Caterpillar = la oruga </a:t>
            </a:r>
            <a:endParaRPr b="1"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200">
                <a:solidFill>
                  <a:schemeClr val="dk1"/>
                </a:solidFill>
                <a:latin typeface="Times New Roman"/>
                <a:ea typeface="Times New Roman"/>
                <a:cs typeface="Times New Roman"/>
                <a:sym typeface="Times New Roman"/>
              </a:rPr>
              <a:t>Cocoon = capullo </a:t>
            </a:r>
            <a:endParaRPr b="1"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200">
                <a:solidFill>
                  <a:schemeClr val="dk1"/>
                </a:solidFill>
                <a:latin typeface="Times New Roman"/>
                <a:ea typeface="Times New Roman"/>
                <a:cs typeface="Times New Roman"/>
                <a:sym typeface="Times New Roman"/>
              </a:rPr>
              <a:t>Holometabolous </a:t>
            </a:r>
            <a:r>
              <a:rPr lang="en" sz="1200">
                <a:solidFill>
                  <a:schemeClr val="dk1"/>
                </a:solidFill>
                <a:latin typeface="Times New Roman"/>
                <a:ea typeface="Times New Roman"/>
                <a:cs typeface="Times New Roman"/>
                <a:sym typeface="Times New Roman"/>
              </a:rPr>
              <a:t>= “classic moulting” egg, larva, pupa, adult </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As a pupa different nervous systems happen, they reorganize themselves</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More basal groups molt a lot of times as insects are growing, the more derived insects have 2-4 molts </a:t>
            </a:r>
            <a:endParaRPr b="1"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23d4fa0851_0_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23d4fa0851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On the head mostly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Want to see things you are supposed to avoid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All of the orders have compound eyes (unless blind for some reason like caves)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 many orders (holometabolous orders) nymphs have compound eyes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Ocelli don’t form a good image (light dark detectors)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“Simple” singe lens eyes </a:t>
            </a:r>
            <a:r>
              <a:rPr b="1" lang="en" sz="1200">
                <a:solidFill>
                  <a:schemeClr val="dk1"/>
                </a:solidFill>
                <a:latin typeface="Times New Roman"/>
                <a:ea typeface="Times New Roman"/>
                <a:cs typeface="Times New Roman"/>
                <a:sym typeface="Times New Roman"/>
              </a:rPr>
              <a:t>stemmata </a:t>
            </a:r>
            <a:r>
              <a:rPr lang="en" sz="1200">
                <a:solidFill>
                  <a:schemeClr val="dk1"/>
                </a:solidFill>
                <a:latin typeface="Times New Roman"/>
                <a:ea typeface="Times New Roman"/>
                <a:cs typeface="Times New Roman"/>
                <a:sym typeface="Times New Roman"/>
              </a:rPr>
              <a:t>(what holometabolous larvae have).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They look at the world with one image with 6 parts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Some have genitalia photoreceptors (swallowtails)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Males need to know when they actually are correctly attached to female before releasing sperm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Male has photoreceptors that detect light so when there is no light they know they are properly in the female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Predators have big eyes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Flat across eyes so acuity is good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Herbivores just need to see if anything is coming at it (bad acuity)</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Compound eye is a repeated array of ommatidia (varies from a few dozen to 30,000)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When they shed they shed off the surface of the compound eye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Light goes through and lands on long photoreceptor cells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They get excited and send through axon to optic lobe of brain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b="1" lang="en" sz="1200">
                <a:solidFill>
                  <a:schemeClr val="dk1"/>
                </a:solidFill>
                <a:latin typeface="Times New Roman"/>
                <a:ea typeface="Times New Roman"/>
                <a:cs typeface="Times New Roman"/>
                <a:sym typeface="Times New Roman"/>
              </a:rPr>
              <a:t>Rhabdom </a:t>
            </a:r>
            <a:r>
              <a:rPr lang="en" sz="1200">
                <a:solidFill>
                  <a:schemeClr val="dk1"/>
                </a:solidFill>
                <a:latin typeface="Times New Roman"/>
                <a:ea typeface="Times New Roman"/>
                <a:cs typeface="Times New Roman"/>
                <a:sym typeface="Times New Roman"/>
              </a:rPr>
              <a:t>= area where the different photoreceptors that all share a lens stick their microvilli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Along the sides there is screening pigment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Pseudo-pupil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As you rotate the eye around there will always be some looking at you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Angles between ommatidia determine spatial acuity cand can vary in different regions of the eye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Because the ommatidia have screening pigment they can only look at a little bit of space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Pongan los lentes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23d4fa085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23d4fa085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23d4fa0851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23d4fa0851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ike many temperate creatures, monarchs migrate south for the winter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Monarch migration is not a round trip but can still be &gt; 5000 km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Individuals from eastern North America fly to Mexico and return only to the southern US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Individuals along California in the southwest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Thus, individuals here in the summer are 3-4 generations descended from lastll year’s monarchs</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We don’t know how it is determined which ones stay and which ones go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daughters of the ones that left Ithaca in the fall might get up into Virginia or something, some hatch out and stay there and others continue their Northward flight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At winter roosts monarch butterflies congregate by the millions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Some glide around off the trees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They need to conserve energy</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How do monarch butterflies know where to go </a:t>
            </a:r>
            <a:endParaRPr sz="1200">
              <a:solidFill>
                <a:schemeClr val="dk1"/>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Use the sun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sun is always in the northern hemisphere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Not great cause sun changes throughout the day </a:t>
            </a:r>
            <a:endParaRPr sz="1200">
              <a:solidFill>
                <a:schemeClr val="dk1"/>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They could adjust accordingly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Morning steer right at sun, noon steer at sun, afternoon steer left of sun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Do monarchs know what time of day it is? </a:t>
            </a:r>
            <a:endParaRPr sz="1200">
              <a:solidFill>
                <a:schemeClr val="dk1"/>
              </a:solidFill>
              <a:latin typeface="Times New Roman"/>
              <a:ea typeface="Times New Roman"/>
              <a:cs typeface="Times New Roman"/>
              <a:sym typeface="Times New Roman"/>
            </a:endParaRPr>
          </a:p>
          <a:p>
            <a:pPr indent="-304800" lvl="4" marL="22860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Shifting their clock has no effect on orientation to the sun</a:t>
            </a:r>
            <a:endParaRPr sz="1200">
              <a:solidFill>
                <a:schemeClr val="dk1"/>
              </a:solidFill>
              <a:latin typeface="Times New Roman"/>
              <a:ea typeface="Times New Roman"/>
              <a:cs typeface="Times New Roman"/>
              <a:sym typeface="Times New Roman"/>
            </a:endParaRPr>
          </a:p>
          <a:p>
            <a:pPr indent="-304800" lvl="4" marL="22860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If they were shifted six hours, they are very confused  </a:t>
            </a:r>
            <a:endParaRPr sz="1200">
              <a:solidFill>
                <a:schemeClr val="dk1"/>
              </a:solidFill>
              <a:latin typeface="Times New Roman"/>
              <a:ea typeface="Times New Roman"/>
              <a:cs typeface="Times New Roman"/>
              <a:sym typeface="Times New Roman"/>
            </a:endParaRPr>
          </a:p>
          <a:p>
            <a:pPr indent="-304800" lvl="4" marL="22860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This shows that they have some type of internal clock where they compare what they think the time is to where the sun is </a:t>
            </a:r>
            <a:endParaRPr sz="1200">
              <a:solidFill>
                <a:schemeClr val="dk1"/>
              </a:solidFill>
              <a:latin typeface="Times New Roman"/>
              <a:ea typeface="Times New Roman"/>
              <a:cs typeface="Times New Roman"/>
              <a:sym typeface="Times New Roman"/>
            </a:endParaRPr>
          </a:p>
          <a:p>
            <a:pPr indent="-304800" lvl="4" marL="22860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Polarized light and flight oriented behavior (experimente) show that the clock is in the antennae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How do monarchs know when to stop? </a:t>
            </a:r>
            <a:endParaRPr sz="1200">
              <a:solidFill>
                <a:schemeClr val="dk1"/>
              </a:solidFill>
              <a:latin typeface="Times New Roman"/>
              <a:ea typeface="Times New Roman"/>
              <a:cs typeface="Times New Roman"/>
              <a:sym typeface="Times New Roman"/>
            </a:endParaRPr>
          </a:p>
          <a:p>
            <a:pPr indent="-304800" lvl="4" marL="22860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Vision? (probably not) </a:t>
            </a:r>
            <a:endParaRPr sz="1200">
              <a:solidFill>
                <a:schemeClr val="dk1"/>
              </a:solidFill>
              <a:latin typeface="Times New Roman"/>
              <a:ea typeface="Times New Roman"/>
              <a:cs typeface="Times New Roman"/>
              <a:sym typeface="Times New Roman"/>
            </a:endParaRPr>
          </a:p>
          <a:p>
            <a:pPr indent="-304800" lvl="4" marL="22860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Olfaction? (stinks like monarchs, they have going there for 100s of years)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Use the sun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Polarized light </a:t>
            </a:r>
            <a:endParaRPr sz="1200">
              <a:solidFill>
                <a:schemeClr val="dk1"/>
              </a:solidFill>
              <a:latin typeface="Times New Roman"/>
              <a:ea typeface="Times New Roman"/>
              <a:cs typeface="Times New Roman"/>
              <a:sym typeface="Times New Roman"/>
            </a:endParaRPr>
          </a:p>
          <a:p>
            <a:pPr indent="-304800" lvl="3" marL="18288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Magnetic field (not super solid data but maybe)</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rgbClr val="222222"/>
              </a:solidFill>
              <a:highlight>
                <a:schemeClr val="lt1"/>
              </a:highlight>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23d4fa0851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23d4fa0851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2E2E2E"/>
                </a:solidFill>
                <a:latin typeface="Georgia"/>
                <a:ea typeface="Georgia"/>
                <a:cs typeface="Georgia"/>
                <a:sym typeface="Georgia"/>
              </a:rPr>
              <a:t>Bioaccumulation, due to chronic exposure and biomagnification along food chains, pose significant additional threats for insect populations (</a:t>
            </a:r>
            <a:r>
              <a:rPr lang="en" sz="1350">
                <a:solidFill>
                  <a:srgbClr val="0C7DBB"/>
                </a:solidFill>
                <a:uFill>
                  <a:noFill/>
                </a:uFill>
                <a:latin typeface="Georgia"/>
                <a:ea typeface="Georgia"/>
                <a:cs typeface="Georgia"/>
                <a:sym typeface="Georgia"/>
                <a:hlinkClick r:id="rId2">
                  <a:extLst>
                    <a:ext uri="{A12FA001-AC4F-418D-AE19-62706E023703}">
                      <ahyp:hlinkClr val="tx"/>
                    </a:ext>
                  </a:extLst>
                </a:hlinkClick>
              </a:rPr>
              <a:t>Hayes and Hansen, 2017</a:t>
            </a:r>
            <a:r>
              <a:rPr lang="en" sz="1350">
                <a:solidFill>
                  <a:srgbClr val="2E2E2E"/>
                </a:solidFill>
                <a:latin typeface="Georgia"/>
                <a:ea typeface="Georgia"/>
                <a:cs typeface="Georgia"/>
                <a:sym typeface="Georgia"/>
              </a:rPr>
              <a:t>) that can have undetected harmful effects on insect physiology and behaviour (</a:t>
            </a:r>
            <a:r>
              <a:rPr lang="en" sz="1350">
                <a:solidFill>
                  <a:srgbClr val="0C7DBB"/>
                </a:solidFill>
                <a:uFill>
                  <a:noFill/>
                </a:uFill>
                <a:latin typeface="Georgia"/>
                <a:ea typeface="Georgia"/>
                <a:cs typeface="Georgia"/>
                <a:sym typeface="Georgia"/>
                <a:hlinkClick r:id="rId3">
                  <a:extLst>
                    <a:ext uri="{A12FA001-AC4F-418D-AE19-62706E023703}">
                      <ahyp:hlinkClr val="tx"/>
                    </a:ext>
                  </a:extLst>
                </a:hlinkClick>
              </a:rPr>
              <a:t>Desneux et al., 2007</a:t>
            </a:r>
            <a:r>
              <a:rPr lang="en" sz="1350">
                <a:solidFill>
                  <a:srgbClr val="2E2E2E"/>
                </a:solidFill>
                <a:latin typeface="Georgia"/>
                <a:ea typeface="Georgia"/>
                <a:cs typeface="Georgia"/>
                <a:sym typeface="Georgia"/>
              </a:rPr>
              <a:t>).</a:t>
            </a:r>
            <a:endParaRPr sz="1350">
              <a:solidFill>
                <a:srgbClr val="2E2E2E"/>
              </a:solidFill>
              <a:latin typeface="Georgia"/>
              <a:ea typeface="Georgia"/>
              <a:cs typeface="Georgia"/>
              <a:sym typeface="Georgia"/>
            </a:endParaRPr>
          </a:p>
          <a:p>
            <a:pPr indent="0" lvl="0" marL="0" rtl="0" algn="l">
              <a:spcBef>
                <a:spcPts val="0"/>
              </a:spcBef>
              <a:spcAft>
                <a:spcPts val="0"/>
              </a:spcAft>
              <a:buNone/>
            </a:pPr>
            <a:r>
              <a:rPr lang="en" sz="1350">
                <a:solidFill>
                  <a:srgbClr val="2E2E2E"/>
                </a:solidFill>
                <a:latin typeface="Georgia"/>
                <a:ea typeface="Georgia"/>
                <a:cs typeface="Georgia"/>
                <a:sym typeface="Georgia"/>
              </a:rPr>
              <a:t>Light and noise pollution are becoming increasingly pervasive globally (</a:t>
            </a:r>
            <a:r>
              <a:rPr lang="en" sz="1350">
                <a:solidFill>
                  <a:srgbClr val="0C7DBB"/>
                </a:solidFill>
                <a:uFill>
                  <a:noFill/>
                </a:uFill>
                <a:latin typeface="Georgia"/>
                <a:ea typeface="Georgia"/>
                <a:cs typeface="Georgia"/>
                <a:sym typeface="Georgia"/>
                <a:hlinkClick r:id="rId4">
                  <a:extLst>
                    <a:ext uri="{A12FA001-AC4F-418D-AE19-62706E023703}">
                      <ahyp:hlinkClr val="tx"/>
                    </a:ext>
                  </a:extLst>
                </a:hlinkClick>
              </a:rPr>
              <a:t>Morley et al., 2014</a:t>
            </a:r>
            <a:r>
              <a:rPr lang="en" sz="1350">
                <a:solidFill>
                  <a:srgbClr val="2E2E2E"/>
                </a:solidFill>
                <a:latin typeface="Georgia"/>
                <a:ea typeface="Georgia"/>
                <a:cs typeface="Georgia"/>
                <a:sym typeface="Georgia"/>
              </a:rPr>
              <a:t>; </a:t>
            </a:r>
            <a:r>
              <a:rPr lang="en" sz="1350">
                <a:solidFill>
                  <a:srgbClr val="0C7DBB"/>
                </a:solidFill>
                <a:uFill>
                  <a:noFill/>
                </a:uFill>
                <a:latin typeface="Georgia"/>
                <a:ea typeface="Georgia"/>
                <a:cs typeface="Georgia"/>
                <a:sym typeface="Georgia"/>
                <a:hlinkClick r:id="rId5">
                  <a:extLst>
                    <a:ext uri="{A12FA001-AC4F-418D-AE19-62706E023703}">
                      <ahyp:hlinkClr val="tx"/>
                    </a:ext>
                  </a:extLst>
                </a:hlinkClick>
              </a:rPr>
              <a:t>Gaston, 2018</a:t>
            </a:r>
            <a:r>
              <a:rPr lang="en" sz="1350">
                <a:solidFill>
                  <a:srgbClr val="2E2E2E"/>
                </a:solidFill>
                <a:latin typeface="Georgia"/>
                <a:ea typeface="Georgia"/>
                <a:cs typeface="Georgia"/>
                <a:sym typeface="Georgia"/>
              </a:rPr>
              <a:t>; </a:t>
            </a:r>
            <a:r>
              <a:rPr lang="en" sz="1350">
                <a:solidFill>
                  <a:srgbClr val="0C7DBB"/>
                </a:solidFill>
                <a:uFill>
                  <a:noFill/>
                </a:uFill>
                <a:latin typeface="Georgia"/>
                <a:ea typeface="Georgia"/>
                <a:cs typeface="Georgia"/>
                <a:sym typeface="Georgia"/>
                <a:hlinkClick r:id="rId6">
                  <a:extLst>
                    <a:ext uri="{A12FA001-AC4F-418D-AE19-62706E023703}">
                      <ahyp:hlinkClr val="tx"/>
                    </a:ext>
                  </a:extLst>
                </a:hlinkClick>
              </a:rPr>
              <a:t>Owens and Lewis, 2018</a:t>
            </a:r>
            <a:r>
              <a:rPr lang="en" sz="1350">
                <a:solidFill>
                  <a:srgbClr val="2E2E2E"/>
                </a:solidFill>
                <a:latin typeface="Georgia"/>
                <a:ea typeface="Georgia"/>
                <a:cs typeface="Georgia"/>
                <a:sym typeface="Georgia"/>
              </a:rPr>
              <a:t>), and gaining a better understanding of these novel impacts is critical. Nocturnal insects are especially vulnerable to changes in natural light/dark cycles. Light pollution interferes with insects that use natural light (from the moon or stars) as orientation cues for navigation and with communication of insects that use bioluminescent signals, such as fireflies. It desynchronizes activities triggered by natural light cycles, such as feeding and egg-laying, and causes temporal mismatches in mutualistic interactions (</a:t>
            </a:r>
            <a:r>
              <a:rPr lang="en" sz="1350">
                <a:solidFill>
                  <a:srgbClr val="0C7DBB"/>
                </a:solidFill>
                <a:uFill>
                  <a:noFill/>
                </a:uFill>
                <a:latin typeface="Georgia"/>
                <a:ea typeface="Georgia"/>
                <a:cs typeface="Georgia"/>
                <a:sym typeface="Georgia"/>
                <a:hlinkClick r:id="rId7">
                  <a:extLst>
                    <a:ext uri="{A12FA001-AC4F-418D-AE19-62706E023703}">
                      <ahyp:hlinkClr val="tx"/>
                    </a:ext>
                  </a:extLst>
                </a:hlinkClick>
              </a:rPr>
              <a:t>Owens and Lewis, 2018</a:t>
            </a:r>
            <a:r>
              <a:rPr lang="en" sz="1350">
                <a:solidFill>
                  <a:srgbClr val="2E2E2E"/>
                </a:solidFill>
                <a:latin typeface="Georgia"/>
                <a:ea typeface="Georgia"/>
                <a:cs typeface="Georgia"/>
                <a:sym typeface="Georgia"/>
              </a:rPr>
              <a:t>). Noise pollution greatly changes the acoustic landscape and interferes with acoustic communication of insects and their auditory surveillance of the environment, having significant fitness costs (</a:t>
            </a:r>
            <a:r>
              <a:rPr lang="en" sz="1350">
                <a:solidFill>
                  <a:srgbClr val="0C7DBB"/>
                </a:solidFill>
                <a:uFill>
                  <a:noFill/>
                </a:uFill>
                <a:latin typeface="Georgia"/>
                <a:ea typeface="Georgia"/>
                <a:cs typeface="Georgia"/>
                <a:sym typeface="Georgia"/>
                <a:hlinkClick r:id="rId8">
                  <a:extLst>
                    <a:ext uri="{A12FA001-AC4F-418D-AE19-62706E023703}">
                      <ahyp:hlinkClr val="tx"/>
                    </a:ext>
                  </a:extLst>
                </a:hlinkClick>
              </a:rPr>
              <a:t>Morley et al., 2014</a:t>
            </a:r>
            <a:r>
              <a:rPr lang="en" sz="1350">
                <a:solidFill>
                  <a:srgbClr val="2E2E2E"/>
                </a:solidFill>
                <a:latin typeface="Georgia"/>
                <a:ea typeface="Georgia"/>
                <a:cs typeface="Georgia"/>
                <a:sym typeface="Georgia"/>
              </a:rPr>
              <a:t>). Finally, the effects of electromagnetic pollution on insects and other life-forms, including humans, are still very badly understood and deserve further exploration (</a:t>
            </a:r>
            <a:r>
              <a:rPr lang="en" sz="1350">
                <a:solidFill>
                  <a:srgbClr val="0C7DBB"/>
                </a:solidFill>
                <a:uFill>
                  <a:noFill/>
                </a:uFill>
                <a:latin typeface="Georgia"/>
                <a:ea typeface="Georgia"/>
                <a:cs typeface="Georgia"/>
                <a:sym typeface="Georgia"/>
                <a:hlinkClick r:id="rId9">
                  <a:extLst>
                    <a:ext uri="{A12FA001-AC4F-418D-AE19-62706E023703}">
                      <ahyp:hlinkClr val="tx"/>
                    </a:ext>
                  </a:extLst>
                </a:hlinkClick>
              </a:rPr>
              <a:t>Thielens et al., 2018</a:t>
            </a:r>
            <a:r>
              <a:rPr lang="en" sz="1350">
                <a:solidFill>
                  <a:srgbClr val="2E2E2E"/>
                </a:solidFill>
                <a:latin typeface="Georgia"/>
                <a:ea typeface="Georgia"/>
                <a:cs typeface="Georgia"/>
                <a:sym typeface="Georgia"/>
              </a:rPr>
              <a:t>).</a:t>
            </a:r>
            <a:endParaRPr sz="1350">
              <a:solidFill>
                <a:srgbClr val="2E2E2E"/>
              </a:solidFill>
              <a:latin typeface="Georgia"/>
              <a:ea typeface="Georgia"/>
              <a:cs typeface="Georgia"/>
              <a:sym typeface="Georgi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23d4fa0851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23d4fa0851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23d4fa0851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23d4fa0851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8af40536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e8af40536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b626b43004_0_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b626b4300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Bees can make honey:</a:t>
            </a:r>
            <a:endParaRPr/>
          </a:p>
          <a:p>
            <a:pPr indent="-317500" lvl="0" marL="457200" rtl="0" algn="l">
              <a:lnSpc>
                <a:spcPct val="115000"/>
              </a:lnSpc>
              <a:spcBef>
                <a:spcPts val="0"/>
              </a:spcBef>
              <a:spcAft>
                <a:spcPts val="0"/>
              </a:spcAft>
              <a:buSzPts val="1400"/>
              <a:buAutoNum type="arabicParenR"/>
            </a:pPr>
            <a:r>
              <a:rPr lang="en"/>
              <a:t>Eat pollen </a:t>
            </a:r>
            <a:endParaRPr/>
          </a:p>
          <a:p>
            <a:pPr indent="-317500" lvl="0" marL="457200" rtl="0" algn="l">
              <a:lnSpc>
                <a:spcPct val="115000"/>
              </a:lnSpc>
              <a:spcBef>
                <a:spcPts val="0"/>
              </a:spcBef>
              <a:spcAft>
                <a:spcPts val="0"/>
              </a:spcAft>
              <a:buSzPts val="1400"/>
              <a:buAutoNum type="arabicParenR"/>
            </a:pPr>
            <a:r>
              <a:rPr lang="en"/>
              <a:t>Becomes honey with enzymes in digestive system </a:t>
            </a:r>
            <a:endParaRPr/>
          </a:p>
          <a:p>
            <a:pPr indent="-317500" lvl="0" marL="457200" rtl="0" algn="l">
              <a:lnSpc>
                <a:spcPct val="115000"/>
              </a:lnSpc>
              <a:spcBef>
                <a:spcPts val="0"/>
              </a:spcBef>
              <a:spcAft>
                <a:spcPts val="0"/>
              </a:spcAft>
              <a:buSzPts val="1400"/>
              <a:buAutoNum type="arabicParenR"/>
            </a:pPr>
            <a:r>
              <a:rPr lang="en"/>
              <a:t>Place honey in the honey comb</a:t>
            </a:r>
            <a:endParaRPr/>
          </a:p>
          <a:p>
            <a:pPr indent="0" lvl="0" marL="0" rtl="0" algn="l">
              <a:lnSpc>
                <a:spcPct val="115000"/>
              </a:lnSpc>
              <a:spcBef>
                <a:spcPts val="0"/>
              </a:spcBef>
              <a:spcAft>
                <a:spcPts val="0"/>
              </a:spcAft>
              <a:buNone/>
            </a:pPr>
            <a:r>
              <a:rPr lang="en"/>
              <a:t>Humans can then </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b626b430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b626b430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reason insects are so biodiverse is because there are SO many species </a:t>
            </a:r>
            <a:endParaRPr/>
          </a:p>
          <a:p>
            <a:pPr indent="0" lvl="0" marL="0" rtl="0" algn="l">
              <a:spcBef>
                <a:spcPts val="0"/>
              </a:spcBef>
              <a:spcAft>
                <a:spcPts val="0"/>
              </a:spcAft>
              <a:buNone/>
            </a:pPr>
            <a:r>
              <a:rPr lang="en"/>
              <a:t>-ASK QUESTIONS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ae31cf32b5_0_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ae31cf32b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Beehive = el panal (o colmena)</a:t>
            </a:r>
            <a:endParaRPr>
              <a:solidFill>
                <a:schemeClr val="dk1"/>
              </a:solidFill>
            </a:endParaRPr>
          </a:p>
          <a:p>
            <a:pPr indent="0" lvl="0" marL="0" rtl="0" algn="l">
              <a:lnSpc>
                <a:spcPct val="115000"/>
              </a:lnSpc>
              <a:spcBef>
                <a:spcPts val="0"/>
              </a:spcBef>
              <a:spcAft>
                <a:spcPts val="0"/>
              </a:spcAft>
              <a:buNone/>
            </a:pPr>
            <a:r>
              <a:rPr lang="en">
                <a:solidFill>
                  <a:schemeClr val="dk1"/>
                </a:solidFill>
              </a:rPr>
              <a:t>Wings = alas </a:t>
            </a:r>
            <a:endParaRPr>
              <a:solidFill>
                <a:schemeClr val="dk1"/>
              </a:solidFill>
            </a:endParaRPr>
          </a:p>
          <a:p>
            <a:pPr indent="0" lvl="0" marL="0" rtl="0" algn="l">
              <a:lnSpc>
                <a:spcPct val="115000"/>
              </a:lnSpc>
              <a:spcBef>
                <a:spcPts val="0"/>
              </a:spcBef>
              <a:spcAft>
                <a:spcPts val="0"/>
              </a:spcAft>
              <a:buNone/>
            </a:pPr>
            <a:r>
              <a:rPr lang="en">
                <a:solidFill>
                  <a:schemeClr val="dk1"/>
                </a:solidFill>
              </a:rPr>
              <a:t>Cap = capa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Bees can make honey:</a:t>
            </a:r>
            <a:endParaRPr>
              <a:solidFill>
                <a:schemeClr val="dk1"/>
              </a:solidFill>
            </a:endParaRPr>
          </a:p>
          <a:p>
            <a:pPr indent="-317500" lvl="0" marL="457200" rtl="0" algn="l">
              <a:lnSpc>
                <a:spcPct val="115000"/>
              </a:lnSpc>
              <a:spcBef>
                <a:spcPts val="0"/>
              </a:spcBef>
              <a:spcAft>
                <a:spcPts val="0"/>
              </a:spcAft>
              <a:buClr>
                <a:schemeClr val="dk1"/>
              </a:buClr>
              <a:buSzPts val="1400"/>
              <a:buAutoNum type="arabicParenR"/>
            </a:pPr>
            <a:r>
              <a:rPr lang="en">
                <a:solidFill>
                  <a:schemeClr val="dk1"/>
                </a:solidFill>
              </a:rPr>
              <a:t>Eat pollen </a:t>
            </a:r>
            <a:endParaRPr>
              <a:solidFill>
                <a:schemeClr val="dk1"/>
              </a:solidFill>
            </a:endParaRPr>
          </a:p>
          <a:p>
            <a:pPr indent="-317500" lvl="0" marL="457200" rtl="0" algn="l">
              <a:lnSpc>
                <a:spcPct val="115000"/>
              </a:lnSpc>
              <a:spcBef>
                <a:spcPts val="0"/>
              </a:spcBef>
              <a:spcAft>
                <a:spcPts val="0"/>
              </a:spcAft>
              <a:buClr>
                <a:schemeClr val="dk1"/>
              </a:buClr>
              <a:buSzPts val="1400"/>
              <a:buAutoNum type="arabicParenR"/>
            </a:pPr>
            <a:r>
              <a:rPr lang="en">
                <a:solidFill>
                  <a:schemeClr val="dk1"/>
                </a:solidFill>
              </a:rPr>
              <a:t>Becomes honey with enzymes in digestive system </a:t>
            </a:r>
            <a:endParaRPr>
              <a:solidFill>
                <a:schemeClr val="dk1"/>
              </a:solidFill>
            </a:endParaRPr>
          </a:p>
          <a:p>
            <a:pPr indent="-317500" lvl="0" marL="457200" rtl="0" algn="l">
              <a:lnSpc>
                <a:spcPct val="115000"/>
              </a:lnSpc>
              <a:spcBef>
                <a:spcPts val="0"/>
              </a:spcBef>
              <a:spcAft>
                <a:spcPts val="0"/>
              </a:spcAft>
              <a:buClr>
                <a:schemeClr val="dk1"/>
              </a:buClr>
              <a:buSzPts val="1400"/>
              <a:buAutoNum type="arabicParenR"/>
            </a:pPr>
            <a:r>
              <a:rPr lang="en">
                <a:solidFill>
                  <a:schemeClr val="dk1"/>
                </a:solidFill>
              </a:rPr>
              <a:t>Place honey in the honey comb</a:t>
            </a:r>
            <a:endParaRPr>
              <a:solidFill>
                <a:schemeClr val="dk1"/>
              </a:solidFill>
            </a:endParaRPr>
          </a:p>
          <a:p>
            <a:pPr indent="-317500" lvl="0" marL="457200" rtl="0" algn="l">
              <a:lnSpc>
                <a:spcPct val="115000"/>
              </a:lnSpc>
              <a:spcBef>
                <a:spcPts val="0"/>
              </a:spcBef>
              <a:spcAft>
                <a:spcPts val="0"/>
              </a:spcAft>
              <a:buClr>
                <a:schemeClr val="dk1"/>
              </a:buClr>
              <a:buSzPts val="1400"/>
              <a:buAutoNum type="arabicParenR"/>
            </a:pPr>
            <a:r>
              <a:rPr lang="en">
                <a:solidFill>
                  <a:schemeClr val="dk1"/>
                </a:solidFill>
              </a:rPr>
              <a:t>Flap wings fast so the honey dries and place a seal over the honey called a cap</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ae31cf32b5_0_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ae31cf32b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Leaf = hoja </a:t>
            </a:r>
            <a:endParaRPr>
              <a:solidFill>
                <a:schemeClr val="dk1"/>
              </a:solidFill>
            </a:endParaRPr>
          </a:p>
          <a:p>
            <a:pPr indent="0" lvl="0" marL="0" rtl="0" algn="l">
              <a:lnSpc>
                <a:spcPct val="115000"/>
              </a:lnSpc>
              <a:spcBef>
                <a:spcPts val="0"/>
              </a:spcBef>
              <a:spcAft>
                <a:spcPts val="0"/>
              </a:spcAft>
              <a:buNone/>
            </a:pPr>
            <a:r>
              <a:rPr lang="en">
                <a:solidFill>
                  <a:schemeClr val="dk1"/>
                </a:solidFill>
              </a:rPr>
              <a:t>Nutritivo</a:t>
            </a:r>
            <a:endParaRPr>
              <a:solidFill>
                <a:schemeClr val="dk1"/>
              </a:solidFill>
            </a:endParaRPr>
          </a:p>
          <a:p>
            <a:pPr indent="0" lvl="0" marL="0" rtl="0" algn="l">
              <a:lnSpc>
                <a:spcPct val="115000"/>
              </a:lnSpc>
              <a:spcBef>
                <a:spcPts val="0"/>
              </a:spcBef>
              <a:spcAft>
                <a:spcPts val="0"/>
              </a:spcAft>
              <a:buNone/>
            </a:pPr>
            <a:r>
              <a:rPr b="1" lang="en">
                <a:solidFill>
                  <a:schemeClr val="dk1"/>
                </a:solidFill>
              </a:rPr>
              <a:t>Quien has ver una hormiga, levanta un mano!!</a:t>
            </a:r>
            <a:endParaRPr b="1">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Bees can make honey:</a:t>
            </a:r>
            <a:endParaRPr>
              <a:solidFill>
                <a:schemeClr val="dk1"/>
              </a:solidFill>
            </a:endParaRPr>
          </a:p>
          <a:p>
            <a:pPr indent="-317500" lvl="0" marL="457200" rtl="0" algn="l">
              <a:lnSpc>
                <a:spcPct val="115000"/>
              </a:lnSpc>
              <a:spcBef>
                <a:spcPts val="0"/>
              </a:spcBef>
              <a:spcAft>
                <a:spcPts val="0"/>
              </a:spcAft>
              <a:buClr>
                <a:schemeClr val="dk1"/>
              </a:buClr>
              <a:buSzPts val="1400"/>
              <a:buAutoNum type="arabicParenR"/>
            </a:pPr>
            <a:r>
              <a:rPr lang="en">
                <a:solidFill>
                  <a:schemeClr val="dk1"/>
                </a:solidFill>
              </a:rPr>
              <a:t>Eat pollen </a:t>
            </a:r>
            <a:endParaRPr>
              <a:solidFill>
                <a:schemeClr val="dk1"/>
              </a:solidFill>
            </a:endParaRPr>
          </a:p>
          <a:p>
            <a:pPr indent="-317500" lvl="0" marL="457200" rtl="0" algn="l">
              <a:lnSpc>
                <a:spcPct val="115000"/>
              </a:lnSpc>
              <a:spcBef>
                <a:spcPts val="0"/>
              </a:spcBef>
              <a:spcAft>
                <a:spcPts val="0"/>
              </a:spcAft>
              <a:buClr>
                <a:schemeClr val="dk1"/>
              </a:buClr>
              <a:buSzPts val="1400"/>
              <a:buAutoNum type="arabicParenR"/>
            </a:pPr>
            <a:r>
              <a:rPr lang="en">
                <a:solidFill>
                  <a:schemeClr val="dk1"/>
                </a:solidFill>
              </a:rPr>
              <a:t>Becomes honey with enzymes in digestive system </a:t>
            </a:r>
            <a:endParaRPr>
              <a:solidFill>
                <a:schemeClr val="dk1"/>
              </a:solidFill>
            </a:endParaRPr>
          </a:p>
          <a:p>
            <a:pPr indent="-317500" lvl="0" marL="457200" rtl="0" algn="l">
              <a:lnSpc>
                <a:spcPct val="115000"/>
              </a:lnSpc>
              <a:spcBef>
                <a:spcPts val="0"/>
              </a:spcBef>
              <a:spcAft>
                <a:spcPts val="0"/>
              </a:spcAft>
              <a:buClr>
                <a:schemeClr val="dk1"/>
              </a:buClr>
              <a:buSzPts val="1400"/>
              <a:buAutoNum type="arabicParenR"/>
            </a:pPr>
            <a:r>
              <a:rPr lang="en">
                <a:solidFill>
                  <a:schemeClr val="dk1"/>
                </a:solidFill>
              </a:rPr>
              <a:t>Place honey in the honey comb</a:t>
            </a:r>
            <a:endParaRPr>
              <a:solidFill>
                <a:schemeClr val="dk1"/>
              </a:solidFill>
            </a:endParaRPr>
          </a:p>
          <a:p>
            <a:pPr indent="-317500" lvl="0" marL="457200" rtl="0" algn="l">
              <a:lnSpc>
                <a:spcPct val="115000"/>
              </a:lnSpc>
              <a:spcBef>
                <a:spcPts val="0"/>
              </a:spcBef>
              <a:spcAft>
                <a:spcPts val="0"/>
              </a:spcAft>
              <a:buClr>
                <a:schemeClr val="dk1"/>
              </a:buClr>
              <a:buSzPts val="1400"/>
              <a:buAutoNum type="arabicParenR"/>
            </a:pPr>
            <a:r>
              <a:rPr lang="en">
                <a:solidFill>
                  <a:schemeClr val="dk1"/>
                </a:solidFill>
              </a:rPr>
              <a:t>Flap wings fast so the honey dries and place a seal over the honey called a cap</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ae31cf32b5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ae31cf32b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ACTIVITY con papel y agua cortan la papel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e8af40536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e8af40536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ae31cf32b5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ae31cf32b5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b626b4300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b626b4300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c6f972163_0_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c6f97216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 1 million discovered species </a:t>
            </a:r>
            <a:endParaRPr/>
          </a:p>
          <a:p>
            <a:pPr indent="0" lvl="0" marL="0" rtl="0" algn="l">
              <a:spcBef>
                <a:spcPts val="0"/>
              </a:spcBef>
              <a:spcAft>
                <a:spcPts val="0"/>
              </a:spcAft>
              <a:buNone/>
            </a:pPr>
            <a:r>
              <a:rPr lang="en" u="sng">
                <a:solidFill>
                  <a:schemeClr val="hlink"/>
                </a:solidFill>
                <a:hlinkClick r:id="rId2"/>
              </a:rPr>
              <a:t>https://www.annualreviews.org/doi/abs/10.1146/annurev-ento-020117-043348</a:t>
            </a:r>
            <a:r>
              <a:rPr lang="en"/>
              <a:t> </a:t>
            </a:r>
            <a:endParaRPr/>
          </a:p>
          <a:p>
            <a:pPr indent="0" lvl="0" marL="0" rtl="0" algn="l">
              <a:spcBef>
                <a:spcPts val="0"/>
              </a:spcBef>
              <a:spcAft>
                <a:spcPts val="0"/>
              </a:spcAft>
              <a:buNone/>
            </a:pPr>
            <a:r>
              <a:rPr lang="en"/>
              <a:t>About 4 quatillion bugs!!! In the world!!!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23d69a8f5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23d69a8f5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https://www.sciencedirect.com/science/article/pii/S0006320719317823#:~:text=However%2C%20it%20is%20likely%20that,et%20al.%2C%202015</a:t>
            </a:r>
            <a:r>
              <a:rPr lang="en"/>
              <a:t>). </a:t>
            </a:r>
            <a:endParaRPr/>
          </a:p>
          <a:p>
            <a:pPr indent="0" lvl="0" marL="0" rtl="0" algn="l">
              <a:spcBef>
                <a:spcPts val="0"/>
              </a:spcBef>
              <a:spcAft>
                <a:spcPts val="0"/>
              </a:spcAft>
              <a:buNone/>
            </a:pPr>
            <a:r>
              <a:rPr lang="en" sz="1300">
                <a:solidFill>
                  <a:srgbClr val="121212"/>
                </a:solidFill>
                <a:highlight>
                  <a:srgbClr val="FFFFFF"/>
                </a:highlight>
                <a:latin typeface="Georgia"/>
                <a:ea typeface="Georgia"/>
                <a:cs typeface="Georgia"/>
                <a:sym typeface="Georgia"/>
              </a:rPr>
              <a:t>“It is very rapid. In 10 years you will have a quarter less, in 50 years only half left and in 100 years you will have none.”</a:t>
            </a:r>
            <a:endParaRPr sz="1300">
              <a:solidFill>
                <a:srgbClr val="121212"/>
              </a:solidFill>
              <a:highlight>
                <a:srgbClr val="FFFFFF"/>
              </a:highlight>
              <a:latin typeface="Georgia"/>
              <a:ea typeface="Georgia"/>
              <a:cs typeface="Georgia"/>
              <a:sym typeface="Georgia"/>
            </a:endParaRPr>
          </a:p>
          <a:p>
            <a:pPr indent="0" lvl="0" marL="0" rtl="0" algn="l">
              <a:spcBef>
                <a:spcPts val="0"/>
              </a:spcBef>
              <a:spcAft>
                <a:spcPts val="0"/>
              </a:spcAft>
              <a:buNone/>
            </a:pPr>
            <a:r>
              <a:rPr lang="en" sz="1300">
                <a:solidFill>
                  <a:srgbClr val="121212"/>
                </a:solidFill>
                <a:highlight>
                  <a:srgbClr val="FFFFFF"/>
                </a:highlight>
                <a:latin typeface="Georgia"/>
                <a:ea typeface="Georgia"/>
                <a:cs typeface="Georgia"/>
                <a:sym typeface="Georgia"/>
              </a:rPr>
              <a:t>More than 40% of insect species are declining and a third are endangered, the analysis found. The rate of extinction is eight times faster than that of mammals, birds and reptiles. The total mass of insects is falling by a precipitous 2.5% a year, according to the best data available, suggesting they could vanish within a century.</a:t>
            </a:r>
            <a:endParaRPr sz="1300">
              <a:solidFill>
                <a:srgbClr val="121212"/>
              </a:solidFill>
              <a:highlight>
                <a:srgbClr val="FFFFFF"/>
              </a:highlight>
              <a:latin typeface="Georgia"/>
              <a:ea typeface="Georgia"/>
              <a:cs typeface="Georgia"/>
              <a:sym typeface="Georgia"/>
            </a:endParaRPr>
          </a:p>
          <a:p>
            <a:pPr indent="0" lvl="0" marL="0" rtl="0" algn="l">
              <a:spcBef>
                <a:spcPts val="0"/>
              </a:spcBef>
              <a:spcAft>
                <a:spcPts val="0"/>
              </a:spcAft>
              <a:buNone/>
            </a:pPr>
            <a:r>
              <a:rPr lang="en" sz="1300" u="sng">
                <a:solidFill>
                  <a:schemeClr val="hlink"/>
                </a:solidFill>
                <a:highlight>
                  <a:srgbClr val="FFFFFF"/>
                </a:highlight>
                <a:latin typeface="Georgia"/>
                <a:ea typeface="Georgia"/>
                <a:cs typeface="Georgia"/>
                <a:sym typeface="Georgia"/>
                <a:hlinkClick r:id="rId3"/>
              </a:rPr>
              <a:t>https://www.theguardian.com/environment/2019/feb/10/plummeting-insect-numbers-threaten-collapse-of-nature</a:t>
            </a:r>
            <a:r>
              <a:rPr lang="en" sz="1300">
                <a:solidFill>
                  <a:srgbClr val="121212"/>
                </a:solidFill>
                <a:highlight>
                  <a:srgbClr val="FFFFFF"/>
                </a:highlight>
                <a:latin typeface="Georgia"/>
                <a:ea typeface="Georgia"/>
                <a:cs typeface="Georgia"/>
                <a:sym typeface="Georgia"/>
              </a:rPr>
              <a:t> </a:t>
            </a:r>
            <a:endParaRPr sz="1300">
              <a:solidFill>
                <a:srgbClr val="121212"/>
              </a:solidFill>
              <a:highlight>
                <a:srgbClr val="FFFFFF"/>
              </a:highlight>
              <a:latin typeface="Georgia"/>
              <a:ea typeface="Georgia"/>
              <a:cs typeface="Georgia"/>
              <a:sym typeface="Georgia"/>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ae31cf32b5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ae31cf32b5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c6f972163_0_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c6f97216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Disperse seeds, pollinate plants, fertile soil, agriculture, food source</a:t>
            </a:r>
            <a:endParaRPr/>
          </a:p>
          <a:p>
            <a:pPr indent="0" lvl="0" marL="0" rtl="0" algn="l">
              <a:spcBef>
                <a:spcPts val="0"/>
              </a:spcBef>
              <a:spcAft>
                <a:spcPts val="0"/>
              </a:spcAft>
              <a:buNone/>
            </a:pPr>
            <a:r>
              <a:rPr lang="en"/>
              <a:t>Polinizar; hacer la tierra rico, dispersar semillas, </a:t>
            </a:r>
            <a:endParaRPr/>
          </a:p>
          <a:p>
            <a:pPr indent="0" lvl="0" marL="0" rtl="0" algn="l">
              <a:lnSpc>
                <a:spcPct val="115000"/>
              </a:lnSpc>
              <a:spcBef>
                <a:spcPts val="0"/>
              </a:spcBef>
              <a:spcAft>
                <a:spcPts val="0"/>
              </a:spcAft>
              <a:buClr>
                <a:schemeClr val="dk1"/>
              </a:buClr>
              <a:buSzPts val="1100"/>
              <a:buFont typeface="Arial"/>
              <a:buNone/>
            </a:pPr>
            <a:r>
              <a:rPr lang="en" sz="1200">
                <a:latin typeface="Inconsolata"/>
                <a:ea typeface="Inconsolata"/>
                <a:cs typeface="Inconsolata"/>
                <a:sym typeface="Inconsolata"/>
              </a:rPr>
              <a:t>Pueden comer su fruta y verdura? </a:t>
            </a:r>
            <a:endParaRPr sz="1200">
              <a:highlight>
                <a:srgbClr val="F8E71C"/>
              </a:highlight>
              <a:latin typeface="Inconsolata"/>
              <a:ea typeface="Inconsolata"/>
              <a:cs typeface="Inconsolata"/>
              <a:sym typeface="Inconsolata"/>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23d4fa085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23d4fa085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Bee eater eating a dragonfly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23d4fa085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23d4fa085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1.jpg"/><Relationship Id="rId7"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45.jpg"/><Relationship Id="rId9" Type="http://schemas.openxmlformats.org/officeDocument/2006/relationships/image" Target="../media/image10.jpg"/><Relationship Id="rId5" Type="http://schemas.openxmlformats.org/officeDocument/2006/relationships/image" Target="../media/image14.jpg"/><Relationship Id="rId6" Type="http://schemas.openxmlformats.org/officeDocument/2006/relationships/image" Target="../media/image12.jpg"/><Relationship Id="rId7" Type="http://schemas.openxmlformats.org/officeDocument/2006/relationships/image" Target="../media/image37.jpg"/><Relationship Id="rId8"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9.jpg"/><Relationship Id="rId4" Type="http://schemas.openxmlformats.org/officeDocument/2006/relationships/image" Target="../media/image15.jpg"/><Relationship Id="rId5"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4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1.jpg"/><Relationship Id="rId4" Type="http://schemas.openxmlformats.org/officeDocument/2006/relationships/image" Target="../media/image22.jpg"/><Relationship Id="rId5"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8.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3.jp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2.jp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3.jp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8.png"/><Relationship Id="rId4" Type="http://schemas.openxmlformats.org/officeDocument/2006/relationships/image" Target="../media/image38.jpg"/><Relationship Id="rId5"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50.jpg"/><Relationship Id="rId4" Type="http://schemas.openxmlformats.org/officeDocument/2006/relationships/image" Target="../media/image40.jpg"/><Relationship Id="rId5"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hyperlink" Target="http://www.youtube.com/watch?v=-6oKJ5FGk24" TargetMode="External"/><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51.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entomologytoday.org/2014/02/11/ants-can-lift-up-to-5000-times-their-own-body-weight-new-study-suggests/" TargetMode="External"/><Relationship Id="rId4" Type="http://schemas.openxmlformats.org/officeDocument/2006/relationships/hyperlink" Target="https://www.annualreviews.org/doi/abs/10.1146/annurev-ento-020117-043348" TargetMode="External"/><Relationship Id="rId5" Type="http://schemas.openxmlformats.org/officeDocument/2006/relationships/hyperlink" Target="https://en.wikipedia.org/wiki/Darwin%27s_bark_spider" TargetMode="External"/><Relationship Id="rId6" Type="http://schemas.openxmlformats.org/officeDocument/2006/relationships/hyperlink" Target="https://british-dragonflies.org.uk/odonata/frequently-asked-question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9.jpg"/><Relationship Id="rId4" Type="http://schemas.openxmlformats.org/officeDocument/2006/relationships/image" Target="../media/image19.jpg"/><Relationship Id="rId5" Type="http://schemas.openxmlformats.org/officeDocument/2006/relationships/image" Target="../media/image9.jpg"/><Relationship Id="rId6"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pic>
        <p:nvPicPr>
          <p:cNvPr id="58" name="Google Shape;58;p13"/>
          <p:cNvPicPr preferRelativeResize="0"/>
          <p:nvPr/>
        </p:nvPicPr>
        <p:blipFill>
          <a:blip r:embed="rId3">
            <a:alphaModFix/>
          </a:blip>
          <a:stretch>
            <a:fillRect/>
          </a:stretch>
        </p:blipFill>
        <p:spPr>
          <a:xfrm>
            <a:off x="5186771" y="2175850"/>
            <a:ext cx="3957223" cy="2967649"/>
          </a:xfrm>
          <a:prstGeom prst="rect">
            <a:avLst/>
          </a:prstGeom>
          <a:noFill/>
          <a:ln>
            <a:noFill/>
          </a:ln>
        </p:spPr>
      </p:pic>
      <p:sp>
        <p:nvSpPr>
          <p:cNvPr id="59" name="Google Shape;59;p13"/>
          <p:cNvSpPr txBox="1"/>
          <p:nvPr>
            <p:ph idx="4294967295" type="subTitle"/>
          </p:nvPr>
        </p:nvSpPr>
        <p:spPr>
          <a:xfrm>
            <a:off x="5836250" y="4224225"/>
            <a:ext cx="3204000" cy="472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lt1"/>
                </a:solidFill>
              </a:rPr>
              <a:t>Jenna Ceraso • January 2021</a:t>
            </a:r>
            <a:endParaRPr>
              <a:solidFill>
                <a:schemeClr val="lt1"/>
              </a:solidFill>
            </a:endParaRPr>
          </a:p>
        </p:txBody>
      </p:sp>
      <p:pic>
        <p:nvPicPr>
          <p:cNvPr id="60" name="Google Shape;60;p13"/>
          <p:cNvPicPr preferRelativeResize="0"/>
          <p:nvPr/>
        </p:nvPicPr>
        <p:blipFill rotWithShape="1">
          <a:blip r:embed="rId4">
            <a:alphaModFix/>
          </a:blip>
          <a:srcRect b="0" l="14965" r="0" t="0"/>
          <a:stretch/>
        </p:blipFill>
        <p:spPr>
          <a:xfrm>
            <a:off x="3510774" y="0"/>
            <a:ext cx="3374876" cy="2480650"/>
          </a:xfrm>
          <a:prstGeom prst="rect">
            <a:avLst/>
          </a:prstGeom>
          <a:noFill/>
          <a:ln>
            <a:noFill/>
          </a:ln>
        </p:spPr>
      </p:pic>
      <p:pic>
        <p:nvPicPr>
          <p:cNvPr id="61" name="Google Shape;61;p13"/>
          <p:cNvPicPr preferRelativeResize="0"/>
          <p:nvPr/>
        </p:nvPicPr>
        <p:blipFill rotWithShape="1">
          <a:blip r:embed="rId5">
            <a:alphaModFix/>
          </a:blip>
          <a:srcRect b="0" l="0" r="0" t="22408"/>
          <a:stretch/>
        </p:blipFill>
        <p:spPr>
          <a:xfrm>
            <a:off x="-1" y="2480650"/>
            <a:ext cx="5306650" cy="2743500"/>
          </a:xfrm>
          <a:prstGeom prst="rect">
            <a:avLst/>
          </a:prstGeom>
          <a:noFill/>
          <a:ln>
            <a:noFill/>
          </a:ln>
        </p:spPr>
      </p:pic>
      <p:pic>
        <p:nvPicPr>
          <p:cNvPr id="62" name="Google Shape;62;p13"/>
          <p:cNvPicPr preferRelativeResize="0"/>
          <p:nvPr/>
        </p:nvPicPr>
        <p:blipFill>
          <a:blip r:embed="rId6">
            <a:alphaModFix/>
          </a:blip>
          <a:stretch>
            <a:fillRect/>
          </a:stretch>
        </p:blipFill>
        <p:spPr>
          <a:xfrm>
            <a:off x="6885650" y="0"/>
            <a:ext cx="2245620" cy="2175850"/>
          </a:xfrm>
          <a:prstGeom prst="rect">
            <a:avLst/>
          </a:prstGeom>
          <a:noFill/>
          <a:ln>
            <a:noFill/>
          </a:ln>
        </p:spPr>
      </p:pic>
      <p:pic>
        <p:nvPicPr>
          <p:cNvPr id="63" name="Google Shape;63;p13"/>
          <p:cNvPicPr preferRelativeResize="0"/>
          <p:nvPr/>
        </p:nvPicPr>
        <p:blipFill>
          <a:blip r:embed="rId7">
            <a:alphaModFix/>
          </a:blip>
          <a:stretch>
            <a:fillRect/>
          </a:stretch>
        </p:blipFill>
        <p:spPr>
          <a:xfrm>
            <a:off x="0" y="0"/>
            <a:ext cx="3510784" cy="2633049"/>
          </a:xfrm>
          <a:prstGeom prst="rect">
            <a:avLst/>
          </a:prstGeom>
          <a:noFill/>
          <a:ln>
            <a:noFill/>
          </a:ln>
        </p:spPr>
      </p:pic>
      <p:sp>
        <p:nvSpPr>
          <p:cNvPr id="64" name="Google Shape;64;p13"/>
          <p:cNvSpPr txBox="1"/>
          <p:nvPr>
            <p:ph idx="4294967295" type="title"/>
          </p:nvPr>
        </p:nvSpPr>
        <p:spPr>
          <a:xfrm>
            <a:off x="2170200" y="1699575"/>
            <a:ext cx="4803600" cy="193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6000">
                <a:solidFill>
                  <a:schemeClr val="lt1"/>
                </a:solidFill>
              </a:rPr>
              <a:t>Real-Life </a:t>
            </a:r>
            <a:r>
              <a:rPr lang="en" sz="6000">
                <a:solidFill>
                  <a:schemeClr val="lt1"/>
                </a:solidFill>
              </a:rPr>
              <a:t>SUPERHEROES</a:t>
            </a:r>
            <a:r>
              <a:rPr lang="en" sz="6000">
                <a:solidFill>
                  <a:schemeClr val="lt1"/>
                </a:solidFill>
              </a:rPr>
              <a:t>: INSECTS!</a:t>
            </a:r>
            <a:endParaRPr sz="6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Google Shape;126;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Insects help keep other populations from becoming too large.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 name="Shape 130"/>
        <p:cNvGrpSpPr/>
        <p:nvPr/>
      </p:nvGrpSpPr>
      <p:grpSpPr>
        <a:xfrm>
          <a:off x="0" y="0"/>
          <a:ext cx="0" cy="0"/>
          <a:chOff x="0" y="0"/>
          <a:chExt cx="0" cy="0"/>
        </a:xfrm>
      </p:grpSpPr>
      <p:sp>
        <p:nvSpPr>
          <p:cNvPr id="131" name="Google Shape;131;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75% of food produced requires pollinators.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4"/>
          <p:cNvPicPr preferRelativeResize="0"/>
          <p:nvPr/>
        </p:nvPicPr>
        <p:blipFill rotWithShape="1">
          <a:blip r:embed="rId3">
            <a:alphaModFix/>
          </a:blip>
          <a:srcRect b="0" l="19777" r="6644" t="0"/>
          <a:stretch/>
        </p:blipFill>
        <p:spPr>
          <a:xfrm>
            <a:off x="0" y="0"/>
            <a:ext cx="3044953" cy="2571750"/>
          </a:xfrm>
          <a:prstGeom prst="rect">
            <a:avLst/>
          </a:prstGeom>
          <a:noFill/>
          <a:ln>
            <a:noFill/>
          </a:ln>
        </p:spPr>
      </p:pic>
      <p:pic>
        <p:nvPicPr>
          <p:cNvPr id="137" name="Google Shape;137;p24"/>
          <p:cNvPicPr preferRelativeResize="0"/>
          <p:nvPr/>
        </p:nvPicPr>
        <p:blipFill rotWithShape="1">
          <a:blip r:embed="rId4">
            <a:alphaModFix/>
          </a:blip>
          <a:srcRect b="0" l="3626" r="15780" t="0"/>
          <a:stretch/>
        </p:blipFill>
        <p:spPr>
          <a:xfrm>
            <a:off x="0" y="2571750"/>
            <a:ext cx="3047899" cy="2571749"/>
          </a:xfrm>
          <a:prstGeom prst="rect">
            <a:avLst/>
          </a:prstGeom>
          <a:noFill/>
          <a:ln>
            <a:noFill/>
          </a:ln>
        </p:spPr>
      </p:pic>
      <p:pic>
        <p:nvPicPr>
          <p:cNvPr id="138" name="Google Shape;138;p24"/>
          <p:cNvPicPr preferRelativeResize="0"/>
          <p:nvPr/>
        </p:nvPicPr>
        <p:blipFill>
          <a:blip r:embed="rId5">
            <a:alphaModFix/>
          </a:blip>
          <a:stretch>
            <a:fillRect/>
          </a:stretch>
        </p:blipFill>
        <p:spPr>
          <a:xfrm>
            <a:off x="5692123" y="368515"/>
            <a:ext cx="2480387" cy="1390875"/>
          </a:xfrm>
          <a:prstGeom prst="rect">
            <a:avLst/>
          </a:prstGeom>
          <a:noFill/>
          <a:ln>
            <a:noFill/>
          </a:ln>
        </p:spPr>
      </p:pic>
      <p:pic>
        <p:nvPicPr>
          <p:cNvPr id="139" name="Google Shape;139;p24"/>
          <p:cNvPicPr preferRelativeResize="0"/>
          <p:nvPr/>
        </p:nvPicPr>
        <p:blipFill rotWithShape="1">
          <a:blip r:embed="rId6">
            <a:alphaModFix/>
          </a:blip>
          <a:srcRect b="0" l="9073" r="11956" t="0"/>
          <a:stretch/>
        </p:blipFill>
        <p:spPr>
          <a:xfrm>
            <a:off x="6089900" y="0"/>
            <a:ext cx="3047899" cy="2571751"/>
          </a:xfrm>
          <a:prstGeom prst="rect">
            <a:avLst/>
          </a:prstGeom>
          <a:noFill/>
          <a:ln>
            <a:noFill/>
          </a:ln>
        </p:spPr>
      </p:pic>
      <p:pic>
        <p:nvPicPr>
          <p:cNvPr id="140" name="Google Shape;140;p24"/>
          <p:cNvPicPr preferRelativeResize="0"/>
          <p:nvPr/>
        </p:nvPicPr>
        <p:blipFill rotWithShape="1">
          <a:blip r:embed="rId7">
            <a:alphaModFix/>
          </a:blip>
          <a:srcRect b="15540" l="0" r="0" t="0"/>
          <a:stretch/>
        </p:blipFill>
        <p:spPr>
          <a:xfrm>
            <a:off x="3044950" y="0"/>
            <a:ext cx="3044949" cy="2571749"/>
          </a:xfrm>
          <a:prstGeom prst="rect">
            <a:avLst/>
          </a:prstGeom>
          <a:noFill/>
          <a:ln>
            <a:noFill/>
          </a:ln>
        </p:spPr>
      </p:pic>
      <p:pic>
        <p:nvPicPr>
          <p:cNvPr id="141" name="Google Shape;141;p24"/>
          <p:cNvPicPr preferRelativeResize="0"/>
          <p:nvPr/>
        </p:nvPicPr>
        <p:blipFill rotWithShape="1">
          <a:blip r:embed="rId8">
            <a:alphaModFix/>
          </a:blip>
          <a:srcRect b="-11940" l="0" r="32455" t="11940"/>
          <a:stretch/>
        </p:blipFill>
        <p:spPr>
          <a:xfrm>
            <a:off x="3044950" y="2571750"/>
            <a:ext cx="3044951" cy="2932450"/>
          </a:xfrm>
          <a:prstGeom prst="rect">
            <a:avLst/>
          </a:prstGeom>
          <a:noFill/>
          <a:ln>
            <a:noFill/>
          </a:ln>
        </p:spPr>
      </p:pic>
      <p:sp>
        <p:nvSpPr>
          <p:cNvPr id="142" name="Google Shape;142;p24"/>
          <p:cNvSpPr txBox="1"/>
          <p:nvPr>
            <p:ph idx="4294967295" type="body"/>
          </p:nvPr>
        </p:nvSpPr>
        <p:spPr>
          <a:xfrm>
            <a:off x="661300" y="4313325"/>
            <a:ext cx="3291000" cy="7014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Inconsolata"/>
                <a:ea typeface="Inconsolata"/>
                <a:cs typeface="Inconsolata"/>
                <a:sym typeface="Inconsolata"/>
              </a:rPr>
              <a:t>What are insects?</a:t>
            </a:r>
            <a:endParaRPr sz="2400">
              <a:solidFill>
                <a:srgbClr val="000000"/>
              </a:solidFill>
              <a:latin typeface="Inconsolata"/>
              <a:ea typeface="Inconsolata"/>
              <a:cs typeface="Inconsolata"/>
              <a:sym typeface="Inconsolata"/>
            </a:endParaRPr>
          </a:p>
          <a:p>
            <a:pPr indent="0" lvl="0" marL="0" rtl="0" algn="l">
              <a:lnSpc>
                <a:spcPct val="100000"/>
              </a:lnSpc>
              <a:spcBef>
                <a:spcPts val="0"/>
              </a:spcBef>
              <a:spcAft>
                <a:spcPts val="0"/>
              </a:spcAft>
              <a:buNone/>
            </a:pPr>
            <a:r>
              <a:rPr lang="en">
                <a:solidFill>
                  <a:srgbClr val="000000"/>
                </a:solidFill>
                <a:latin typeface="Inconsolata"/>
                <a:ea typeface="Inconsolata"/>
                <a:cs typeface="Inconsolata"/>
                <a:sym typeface="Inconsolata"/>
              </a:rPr>
              <a:t>¿</a:t>
            </a:r>
            <a:r>
              <a:rPr lang="en">
                <a:solidFill>
                  <a:srgbClr val="000000"/>
                </a:solidFill>
                <a:latin typeface="Inconsolata"/>
                <a:ea typeface="Inconsolata"/>
                <a:cs typeface="Inconsolata"/>
                <a:sym typeface="Inconsolata"/>
              </a:rPr>
              <a:t>Qué</a:t>
            </a:r>
            <a:r>
              <a:rPr lang="en">
                <a:solidFill>
                  <a:srgbClr val="000000"/>
                </a:solidFill>
                <a:latin typeface="Inconsolata"/>
                <a:ea typeface="Inconsolata"/>
                <a:cs typeface="Inconsolata"/>
                <a:sym typeface="Inconsolata"/>
              </a:rPr>
              <a:t> son los insectos? </a:t>
            </a:r>
            <a:endParaRPr>
              <a:solidFill>
                <a:srgbClr val="000000"/>
              </a:solidFill>
              <a:latin typeface="Inconsolata"/>
              <a:ea typeface="Inconsolata"/>
              <a:cs typeface="Inconsolata"/>
              <a:sym typeface="Inconsolata"/>
            </a:endParaRPr>
          </a:p>
        </p:txBody>
      </p:sp>
      <p:pic>
        <p:nvPicPr>
          <p:cNvPr id="143" name="Google Shape;143;p24"/>
          <p:cNvPicPr preferRelativeResize="0"/>
          <p:nvPr/>
        </p:nvPicPr>
        <p:blipFill rotWithShape="1">
          <a:blip r:embed="rId9">
            <a:alphaModFix/>
          </a:blip>
          <a:srcRect b="0" l="13007" r="11758" t="4634"/>
          <a:stretch/>
        </p:blipFill>
        <p:spPr>
          <a:xfrm>
            <a:off x="6089900" y="2571750"/>
            <a:ext cx="3047900" cy="2571750"/>
          </a:xfrm>
          <a:prstGeom prst="rect">
            <a:avLst/>
          </a:prstGeom>
          <a:noFill/>
          <a:ln>
            <a:noFill/>
          </a:ln>
        </p:spPr>
      </p:pic>
      <p:sp>
        <p:nvSpPr>
          <p:cNvPr id="144" name="Google Shape;144;p24"/>
          <p:cNvSpPr txBox="1"/>
          <p:nvPr/>
        </p:nvSpPr>
        <p:spPr>
          <a:xfrm>
            <a:off x="-1037100" y="252275"/>
            <a:ext cx="73326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Google Shape;149;p2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All Insects Have...</a:t>
            </a:r>
            <a:endParaRPr/>
          </a:p>
        </p:txBody>
      </p:sp>
      <p:sp>
        <p:nvSpPr>
          <p:cNvPr id="150" name="Google Shape;150;p25"/>
          <p:cNvSpPr txBox="1"/>
          <p:nvPr>
            <p:ph idx="1" type="body"/>
          </p:nvPr>
        </p:nvSpPr>
        <p:spPr>
          <a:xfrm>
            <a:off x="6194625" y="0"/>
            <a:ext cx="2949300" cy="49755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Inconsolata"/>
              <a:buAutoNum type="arabicPeriod"/>
            </a:pPr>
            <a:r>
              <a:rPr lang="en" sz="2400">
                <a:solidFill>
                  <a:schemeClr val="lt1"/>
                </a:solidFill>
                <a:latin typeface="Inconsolata"/>
                <a:ea typeface="Inconsolata"/>
                <a:cs typeface="Inconsolata"/>
                <a:sym typeface="Inconsolata"/>
              </a:rPr>
              <a:t>Antennae </a:t>
            </a:r>
            <a:r>
              <a:rPr lang="en" sz="1800">
                <a:solidFill>
                  <a:schemeClr val="dk1"/>
                </a:solidFill>
                <a:latin typeface="Inconsolata"/>
                <a:ea typeface="Inconsolata"/>
                <a:cs typeface="Inconsolata"/>
                <a:sym typeface="Inconsolata"/>
              </a:rPr>
              <a:t>las antenas </a:t>
            </a:r>
            <a:r>
              <a:rPr lang="en" sz="1800">
                <a:solidFill>
                  <a:schemeClr val="lt1"/>
                </a:solidFill>
                <a:latin typeface="Inconsolata"/>
                <a:ea typeface="Inconsolata"/>
                <a:cs typeface="Inconsolata"/>
                <a:sym typeface="Inconsolata"/>
              </a:rPr>
              <a:t>(</a:t>
            </a:r>
            <a:r>
              <a:rPr lang="en" sz="1800">
                <a:solidFill>
                  <a:schemeClr val="lt1"/>
                </a:solidFill>
                <a:latin typeface="Inconsolata"/>
                <a:ea typeface="Inconsolata"/>
                <a:cs typeface="Inconsolata"/>
                <a:sym typeface="Inconsolata"/>
              </a:rPr>
              <a:t>Flagellomeres) </a:t>
            </a:r>
            <a:endParaRPr sz="1800">
              <a:solidFill>
                <a:schemeClr val="lt1"/>
              </a:solidFill>
              <a:latin typeface="Inconsolata"/>
              <a:ea typeface="Inconsolata"/>
              <a:cs typeface="Inconsolata"/>
              <a:sym typeface="Inconsolata"/>
            </a:endParaRPr>
          </a:p>
          <a:p>
            <a:pPr indent="-381000" lvl="0" marL="457200" rtl="0" algn="l">
              <a:spcBef>
                <a:spcPts val="0"/>
              </a:spcBef>
              <a:spcAft>
                <a:spcPts val="0"/>
              </a:spcAft>
              <a:buClr>
                <a:schemeClr val="lt1"/>
              </a:buClr>
              <a:buSzPts val="2400"/>
              <a:buFont typeface="Inconsolata"/>
              <a:buAutoNum type="arabicPeriod"/>
            </a:pPr>
            <a:r>
              <a:rPr lang="en" sz="2400">
                <a:solidFill>
                  <a:schemeClr val="lt1"/>
                </a:solidFill>
                <a:latin typeface="Inconsolata"/>
                <a:ea typeface="Inconsolata"/>
                <a:cs typeface="Inconsolata"/>
                <a:sym typeface="Inconsolata"/>
              </a:rPr>
              <a:t>Skull </a:t>
            </a:r>
            <a:r>
              <a:rPr lang="en" sz="1800">
                <a:solidFill>
                  <a:schemeClr val="dk1"/>
                </a:solidFill>
                <a:latin typeface="Inconsolata"/>
                <a:ea typeface="Inconsolata"/>
                <a:cs typeface="Inconsolata"/>
                <a:sym typeface="Inconsolata"/>
              </a:rPr>
              <a:t>el c</a:t>
            </a:r>
            <a:r>
              <a:rPr lang="en" sz="1800">
                <a:solidFill>
                  <a:schemeClr val="dk1"/>
                </a:solidFill>
                <a:latin typeface="Inconsolata"/>
                <a:ea typeface="Inconsolata"/>
                <a:cs typeface="Inconsolata"/>
                <a:sym typeface="Inconsolata"/>
              </a:rPr>
              <a:t>ráneo </a:t>
            </a:r>
            <a:r>
              <a:rPr lang="en" sz="1800">
                <a:solidFill>
                  <a:schemeClr val="lt1"/>
                </a:solidFill>
                <a:latin typeface="Inconsolata"/>
                <a:ea typeface="Inconsolata"/>
                <a:cs typeface="Inconsolata"/>
                <a:sym typeface="Inconsolata"/>
              </a:rPr>
              <a:t>(tentorium) </a:t>
            </a:r>
            <a:endParaRPr sz="1800">
              <a:solidFill>
                <a:schemeClr val="dk1"/>
              </a:solidFill>
              <a:latin typeface="Inconsolata"/>
              <a:ea typeface="Inconsolata"/>
              <a:cs typeface="Inconsolata"/>
              <a:sym typeface="Inconsolata"/>
            </a:endParaRPr>
          </a:p>
          <a:p>
            <a:pPr indent="-381000" lvl="0" marL="457200" rtl="0" algn="l">
              <a:spcBef>
                <a:spcPts val="0"/>
              </a:spcBef>
              <a:spcAft>
                <a:spcPts val="0"/>
              </a:spcAft>
              <a:buClr>
                <a:schemeClr val="lt1"/>
              </a:buClr>
              <a:buSzPts val="2400"/>
              <a:buFont typeface="Inconsolata"/>
              <a:buAutoNum type="arabicPeriod"/>
            </a:pPr>
            <a:r>
              <a:rPr lang="en" sz="2400">
                <a:solidFill>
                  <a:schemeClr val="lt1"/>
                </a:solidFill>
                <a:latin typeface="Inconsolata"/>
                <a:ea typeface="Inconsolata"/>
                <a:cs typeface="Inconsolata"/>
                <a:sym typeface="Inconsolata"/>
              </a:rPr>
              <a:t>Claws </a:t>
            </a:r>
            <a:r>
              <a:rPr lang="en" sz="1800">
                <a:solidFill>
                  <a:schemeClr val="dk1"/>
                </a:solidFill>
                <a:latin typeface="Inconsolata"/>
                <a:ea typeface="Inconsolata"/>
                <a:cs typeface="Inconsolata"/>
                <a:sym typeface="Inconsolata"/>
              </a:rPr>
              <a:t>las garras </a:t>
            </a:r>
            <a:r>
              <a:rPr lang="en" sz="1800">
                <a:solidFill>
                  <a:schemeClr val="lt1"/>
                </a:solidFill>
                <a:latin typeface="Inconsolata"/>
                <a:ea typeface="Inconsolata"/>
                <a:cs typeface="Inconsolata"/>
                <a:sym typeface="Inconsolata"/>
              </a:rPr>
              <a:t>(tarsal claws)</a:t>
            </a:r>
            <a:endParaRPr sz="1800">
              <a:solidFill>
                <a:schemeClr val="lt1"/>
              </a:solidFill>
              <a:latin typeface="Inconsolata"/>
              <a:ea typeface="Inconsolata"/>
              <a:cs typeface="Inconsolata"/>
              <a:sym typeface="Inconsolata"/>
            </a:endParaRPr>
          </a:p>
          <a:p>
            <a:pPr indent="-381000" lvl="0" marL="457200" rtl="0" algn="l">
              <a:spcBef>
                <a:spcPts val="0"/>
              </a:spcBef>
              <a:spcAft>
                <a:spcPts val="0"/>
              </a:spcAft>
              <a:buClr>
                <a:schemeClr val="lt1"/>
              </a:buClr>
              <a:buSzPts val="2400"/>
              <a:buFont typeface="Inconsolata"/>
              <a:buAutoNum type="arabicPeriod"/>
            </a:pPr>
            <a:r>
              <a:rPr lang="en" sz="2400">
                <a:solidFill>
                  <a:schemeClr val="lt1"/>
                </a:solidFill>
                <a:latin typeface="Inconsolata"/>
                <a:ea typeface="Inconsolata"/>
                <a:cs typeface="Inconsolata"/>
                <a:sym typeface="Inconsolata"/>
              </a:rPr>
              <a:t>Cervical Sclerites </a:t>
            </a:r>
            <a:r>
              <a:rPr lang="en" sz="1800">
                <a:solidFill>
                  <a:schemeClr val="dk1"/>
                </a:solidFill>
                <a:latin typeface="Inconsolata"/>
                <a:ea typeface="Inconsolata"/>
                <a:cs typeface="Inconsolata"/>
                <a:sym typeface="Inconsolata"/>
              </a:rPr>
              <a:t>cartílago duro para que el cuello se pueda mover</a:t>
            </a:r>
            <a:r>
              <a:rPr lang="en" sz="2400">
                <a:solidFill>
                  <a:schemeClr val="lt1"/>
                </a:solidFill>
                <a:latin typeface="Inconsolata"/>
                <a:ea typeface="Inconsolata"/>
                <a:cs typeface="Inconsolata"/>
                <a:sym typeface="Inconsolata"/>
              </a:rPr>
              <a:t> </a:t>
            </a:r>
            <a:r>
              <a:rPr lang="en" sz="1800">
                <a:solidFill>
                  <a:schemeClr val="lt1"/>
                </a:solidFill>
                <a:latin typeface="Inconsolata"/>
                <a:ea typeface="Inconsolata"/>
                <a:cs typeface="Inconsolata"/>
                <a:sym typeface="Inconsolata"/>
              </a:rPr>
              <a:t>(hard </a:t>
            </a:r>
            <a:r>
              <a:rPr lang="en" sz="1800">
                <a:solidFill>
                  <a:schemeClr val="lt1"/>
                </a:solidFill>
                <a:latin typeface="Inconsolata"/>
                <a:ea typeface="Inconsolata"/>
                <a:cs typeface="Inconsolata"/>
                <a:sym typeface="Inconsolata"/>
              </a:rPr>
              <a:t>cartilage</a:t>
            </a:r>
            <a:r>
              <a:rPr lang="en" sz="1800">
                <a:solidFill>
                  <a:schemeClr val="lt1"/>
                </a:solidFill>
                <a:latin typeface="Inconsolata"/>
                <a:ea typeface="Inconsolata"/>
                <a:cs typeface="Inconsolata"/>
                <a:sym typeface="Inconsolata"/>
              </a:rPr>
              <a:t> that allows neck to move)</a:t>
            </a:r>
            <a:endParaRPr sz="1800">
              <a:solidFill>
                <a:schemeClr val="lt1"/>
              </a:solidFill>
              <a:latin typeface="Inconsolata"/>
              <a:ea typeface="Inconsolata"/>
              <a:cs typeface="Inconsolata"/>
              <a:sym typeface="Inconsolata"/>
            </a:endParaRPr>
          </a:p>
        </p:txBody>
      </p:sp>
      <p:sp>
        <p:nvSpPr>
          <p:cNvPr id="151" name="Google Shape;151;p25"/>
          <p:cNvSpPr/>
          <p:nvPr/>
        </p:nvSpPr>
        <p:spPr>
          <a:xfrm>
            <a:off x="4039500" y="4274900"/>
            <a:ext cx="532500" cy="5466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5"/>
          <p:cNvSpPr/>
          <p:nvPr/>
        </p:nvSpPr>
        <p:spPr>
          <a:xfrm rot="-1639655">
            <a:off x="5252772" y="2589143"/>
            <a:ext cx="826658" cy="346175"/>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5"/>
          <p:cNvSpPr txBox="1"/>
          <p:nvPr/>
        </p:nvSpPr>
        <p:spPr>
          <a:xfrm>
            <a:off x="406425" y="1185150"/>
            <a:ext cx="1797300" cy="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swald"/>
                <a:ea typeface="Oswald"/>
                <a:cs typeface="Oswald"/>
                <a:sym typeface="Oswald"/>
              </a:rPr>
              <a:t>Todos Insectos Tienen...</a:t>
            </a:r>
            <a:endParaRPr>
              <a:solidFill>
                <a:schemeClr val="dk1"/>
              </a:solidFill>
              <a:latin typeface="Oswald"/>
              <a:ea typeface="Oswald"/>
              <a:cs typeface="Oswald"/>
              <a:sym typeface="Oswa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0" st="0"/>
                                            </p:txEl>
                                          </p:spTgt>
                                        </p:tgtEl>
                                        <p:attrNameLst>
                                          <p:attrName>style.visibility</p:attrName>
                                        </p:attrNameLst>
                                      </p:cBhvr>
                                      <p:to>
                                        <p:strVal val="visible"/>
                                      </p:to>
                                    </p:set>
                                    <p:animEffect filter="fade" transition="in">
                                      <p:cBhvr>
                                        <p:cTn dur="1000"/>
                                        <p:tgtEl>
                                          <p:spTgt spid="1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1" st="1"/>
                                            </p:txEl>
                                          </p:spTgt>
                                        </p:tgtEl>
                                        <p:attrNameLst>
                                          <p:attrName>style.visibility</p:attrName>
                                        </p:attrNameLst>
                                      </p:cBhvr>
                                      <p:to>
                                        <p:strVal val="visible"/>
                                      </p:to>
                                    </p:set>
                                    <p:animEffect filter="fade" transition="in">
                                      <p:cBhvr>
                                        <p:cTn dur="1000"/>
                                        <p:tgtEl>
                                          <p:spTgt spid="15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2" st="2"/>
                                            </p:txEl>
                                          </p:spTgt>
                                        </p:tgtEl>
                                        <p:attrNameLst>
                                          <p:attrName>style.visibility</p:attrName>
                                        </p:attrNameLst>
                                      </p:cBhvr>
                                      <p:to>
                                        <p:strVal val="visible"/>
                                      </p:to>
                                    </p:set>
                                    <p:animEffect filter="fade" transition="in">
                                      <p:cBhvr>
                                        <p:cTn dur="1000"/>
                                        <p:tgtEl>
                                          <p:spTgt spid="15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3" st="3"/>
                                            </p:txEl>
                                          </p:spTgt>
                                        </p:tgtEl>
                                        <p:attrNameLst>
                                          <p:attrName>style.visibility</p:attrName>
                                        </p:attrNameLst>
                                      </p:cBhvr>
                                      <p:to>
                                        <p:strVal val="visible"/>
                                      </p:to>
                                    </p:set>
                                    <p:animEffect filter="fade" transition="in">
                                      <p:cBhvr>
                                        <p:cTn dur="1000"/>
                                        <p:tgtEl>
                                          <p:spTgt spid="15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Can Insects Do</a:t>
            </a:r>
            <a:r>
              <a:rPr lang="en"/>
              <a:t>? </a:t>
            </a:r>
            <a:endParaRPr/>
          </a:p>
        </p:txBody>
      </p:sp>
      <p:sp>
        <p:nvSpPr>
          <p:cNvPr id="159" name="Google Shape;159;p26"/>
          <p:cNvSpPr txBox="1"/>
          <p:nvPr>
            <p:ph idx="4294967295" type="subTitle"/>
          </p:nvPr>
        </p:nvSpPr>
        <p:spPr>
          <a:xfrm>
            <a:off x="2549400" y="3117626"/>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a:t>
            </a:r>
            <a:r>
              <a:rPr lang="en"/>
              <a:t>Qué pueden los insectos hacer</a:t>
            </a:r>
            <a:r>
              <a:rPr lang="en"/>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sp>
        <p:nvSpPr>
          <p:cNvPr id="164" name="Google Shape;164;p27"/>
          <p:cNvSpPr txBox="1"/>
          <p:nvPr>
            <p:ph idx="4294967295" type="body"/>
          </p:nvPr>
        </p:nvSpPr>
        <p:spPr>
          <a:xfrm>
            <a:off x="202000" y="4313325"/>
            <a:ext cx="3750300" cy="7014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Inconsolata"/>
                <a:ea typeface="Inconsolata"/>
                <a:cs typeface="Inconsolata"/>
                <a:sym typeface="Inconsolata"/>
              </a:rPr>
              <a:t>What Can Insects Do?</a:t>
            </a:r>
            <a:endParaRPr sz="2400">
              <a:solidFill>
                <a:srgbClr val="000000"/>
              </a:solidFill>
              <a:latin typeface="Inconsolata"/>
              <a:ea typeface="Inconsolata"/>
              <a:cs typeface="Inconsolata"/>
              <a:sym typeface="Inconsolata"/>
            </a:endParaRPr>
          </a:p>
          <a:p>
            <a:pPr indent="0" lvl="0" marL="0" rtl="0" algn="l">
              <a:lnSpc>
                <a:spcPct val="100000"/>
              </a:lnSpc>
              <a:spcBef>
                <a:spcPts val="0"/>
              </a:spcBef>
              <a:spcAft>
                <a:spcPts val="0"/>
              </a:spcAft>
              <a:buNone/>
            </a:pPr>
            <a:r>
              <a:rPr lang="en">
                <a:solidFill>
                  <a:srgbClr val="000000"/>
                </a:solidFill>
                <a:latin typeface="Inconsolata"/>
                <a:ea typeface="Inconsolata"/>
                <a:cs typeface="Inconsolata"/>
                <a:sym typeface="Inconsolata"/>
              </a:rPr>
              <a:t>¿</a:t>
            </a:r>
            <a:r>
              <a:rPr lang="en">
                <a:latin typeface="Inconsolata"/>
                <a:ea typeface="Inconsolata"/>
                <a:cs typeface="Inconsolata"/>
                <a:sym typeface="Inconsolata"/>
              </a:rPr>
              <a:t>Qué</a:t>
            </a:r>
            <a:r>
              <a:rPr lang="en">
                <a:solidFill>
                  <a:srgbClr val="000000"/>
                </a:solidFill>
                <a:latin typeface="Inconsolata"/>
                <a:ea typeface="Inconsolata"/>
                <a:cs typeface="Inconsolata"/>
                <a:sym typeface="Inconsolata"/>
              </a:rPr>
              <a:t> pueden los insectos hacer? </a:t>
            </a:r>
            <a:endParaRPr>
              <a:solidFill>
                <a:srgbClr val="000000"/>
              </a:solidFill>
              <a:latin typeface="Inconsolata"/>
              <a:ea typeface="Inconsolata"/>
              <a:cs typeface="Inconsolata"/>
              <a:sym typeface="Inconsolata"/>
            </a:endParaRPr>
          </a:p>
        </p:txBody>
      </p:sp>
      <p:sp>
        <p:nvSpPr>
          <p:cNvPr id="165" name="Google Shape;165;p27"/>
          <p:cNvSpPr/>
          <p:nvPr/>
        </p:nvSpPr>
        <p:spPr>
          <a:xfrm rot="1119936">
            <a:off x="7098554" y="110050"/>
            <a:ext cx="2070108" cy="1965242"/>
          </a:xfrm>
          <a:prstGeom prst="irregularSeal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Oswald"/>
                <a:ea typeface="Oswald"/>
                <a:cs typeface="Oswald"/>
                <a:sym typeface="Oswald"/>
              </a:rPr>
              <a:t>Insect super strength!</a:t>
            </a:r>
            <a:endParaRPr>
              <a:latin typeface="Oswald"/>
              <a:ea typeface="Oswald"/>
              <a:cs typeface="Oswald"/>
              <a:sym typeface="Oswald"/>
            </a:endParaRPr>
          </a:p>
        </p:txBody>
      </p:sp>
      <p:pic>
        <p:nvPicPr>
          <p:cNvPr id="166" name="Google Shape;166;p27"/>
          <p:cNvPicPr preferRelativeResize="0"/>
          <p:nvPr/>
        </p:nvPicPr>
        <p:blipFill>
          <a:blip r:embed="rId4">
            <a:alphaModFix/>
          </a:blip>
          <a:stretch>
            <a:fillRect/>
          </a:stretch>
        </p:blipFill>
        <p:spPr>
          <a:xfrm rot="547696">
            <a:off x="1652275" y="827762"/>
            <a:ext cx="6975950" cy="3487975"/>
          </a:xfrm>
          <a:prstGeom prst="rect">
            <a:avLst/>
          </a:prstGeom>
          <a:noFill/>
          <a:ln>
            <a:noFill/>
          </a:ln>
        </p:spPr>
      </p:pic>
      <p:pic>
        <p:nvPicPr>
          <p:cNvPr id="167" name="Google Shape;167;p27"/>
          <p:cNvPicPr preferRelativeResize="0"/>
          <p:nvPr/>
        </p:nvPicPr>
        <p:blipFill>
          <a:blip r:embed="rId5">
            <a:alphaModFix/>
          </a:blip>
          <a:stretch>
            <a:fillRect/>
          </a:stretch>
        </p:blipFill>
        <p:spPr>
          <a:xfrm rot="-816152">
            <a:off x="555575" y="596950"/>
            <a:ext cx="5488875" cy="3661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 name="Shape 171"/>
        <p:cNvGrpSpPr/>
        <p:nvPr/>
      </p:nvGrpSpPr>
      <p:grpSpPr>
        <a:xfrm>
          <a:off x="0" y="0"/>
          <a:ext cx="0" cy="0"/>
          <a:chOff x="0" y="0"/>
          <a:chExt cx="0" cy="0"/>
        </a:xfrm>
      </p:grpSpPr>
      <p:sp>
        <p:nvSpPr>
          <p:cNvPr id="172" name="Google Shape;172;p28"/>
          <p:cNvSpPr txBox="1"/>
          <p:nvPr>
            <p:ph idx="4294967295" type="body"/>
          </p:nvPr>
        </p:nvSpPr>
        <p:spPr>
          <a:xfrm>
            <a:off x="202000" y="4313325"/>
            <a:ext cx="3750300" cy="7014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Inconsolata"/>
                <a:ea typeface="Inconsolata"/>
                <a:cs typeface="Inconsolata"/>
                <a:sym typeface="Inconsolata"/>
              </a:rPr>
              <a:t>What Can Scorpions Do?</a:t>
            </a:r>
            <a:endParaRPr sz="2400">
              <a:solidFill>
                <a:srgbClr val="000000"/>
              </a:solidFill>
              <a:latin typeface="Inconsolata"/>
              <a:ea typeface="Inconsolata"/>
              <a:cs typeface="Inconsolata"/>
              <a:sym typeface="Inconsolata"/>
            </a:endParaRPr>
          </a:p>
          <a:p>
            <a:pPr indent="0" lvl="0" marL="0" rtl="0" algn="l">
              <a:lnSpc>
                <a:spcPct val="100000"/>
              </a:lnSpc>
              <a:spcBef>
                <a:spcPts val="0"/>
              </a:spcBef>
              <a:spcAft>
                <a:spcPts val="0"/>
              </a:spcAft>
              <a:buNone/>
            </a:pPr>
            <a:r>
              <a:rPr lang="en">
                <a:solidFill>
                  <a:srgbClr val="000000"/>
                </a:solidFill>
                <a:latin typeface="Inconsolata"/>
                <a:ea typeface="Inconsolata"/>
                <a:cs typeface="Inconsolata"/>
                <a:sym typeface="Inconsolata"/>
              </a:rPr>
              <a:t>¿</a:t>
            </a:r>
            <a:r>
              <a:rPr lang="en">
                <a:latin typeface="Inconsolata"/>
                <a:ea typeface="Inconsolata"/>
                <a:cs typeface="Inconsolata"/>
                <a:sym typeface="Inconsolata"/>
              </a:rPr>
              <a:t>Qué</a:t>
            </a:r>
            <a:r>
              <a:rPr lang="en">
                <a:solidFill>
                  <a:srgbClr val="000000"/>
                </a:solidFill>
                <a:latin typeface="Inconsolata"/>
                <a:ea typeface="Inconsolata"/>
                <a:cs typeface="Inconsolata"/>
                <a:sym typeface="Inconsolata"/>
              </a:rPr>
              <a:t> pueden los insectos hacer? </a:t>
            </a:r>
            <a:endParaRPr>
              <a:solidFill>
                <a:srgbClr val="000000"/>
              </a:solidFill>
              <a:latin typeface="Inconsolata"/>
              <a:ea typeface="Inconsolata"/>
              <a:cs typeface="Inconsolata"/>
              <a:sym typeface="Inconsolata"/>
            </a:endParaRPr>
          </a:p>
        </p:txBody>
      </p:sp>
      <p:sp>
        <p:nvSpPr>
          <p:cNvPr id="173" name="Google Shape;173;p28"/>
          <p:cNvSpPr/>
          <p:nvPr/>
        </p:nvSpPr>
        <p:spPr>
          <a:xfrm rot="1119936">
            <a:off x="7098554" y="110050"/>
            <a:ext cx="2070108" cy="1965242"/>
          </a:xfrm>
          <a:prstGeom prst="irregularSeal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Oswald"/>
                <a:ea typeface="Oswald"/>
                <a:cs typeface="Oswald"/>
                <a:sym typeface="Oswald"/>
              </a:rPr>
              <a:t>Glow in the dark!</a:t>
            </a:r>
            <a:endParaRPr>
              <a:latin typeface="Oswald"/>
              <a:ea typeface="Oswald"/>
              <a:cs typeface="Oswald"/>
              <a:sym typeface="Oswa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 name="Shape 177"/>
        <p:cNvGrpSpPr/>
        <p:nvPr/>
      </p:nvGrpSpPr>
      <p:grpSpPr>
        <a:xfrm>
          <a:off x="0" y="0"/>
          <a:ext cx="0" cy="0"/>
          <a:chOff x="0" y="0"/>
          <a:chExt cx="0" cy="0"/>
        </a:xfrm>
      </p:grpSpPr>
      <p:sp>
        <p:nvSpPr>
          <p:cNvPr id="178" name="Google Shape;178;p29"/>
          <p:cNvSpPr txBox="1"/>
          <p:nvPr>
            <p:ph idx="4294967295" type="body"/>
          </p:nvPr>
        </p:nvSpPr>
        <p:spPr>
          <a:xfrm>
            <a:off x="202000" y="4313325"/>
            <a:ext cx="3750300" cy="7014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Inconsolata"/>
                <a:ea typeface="Inconsolata"/>
                <a:cs typeface="Inconsolata"/>
                <a:sym typeface="Inconsolata"/>
              </a:rPr>
              <a:t>What Can Insects Do?</a:t>
            </a:r>
            <a:endParaRPr sz="2400">
              <a:solidFill>
                <a:srgbClr val="000000"/>
              </a:solidFill>
              <a:latin typeface="Inconsolata"/>
              <a:ea typeface="Inconsolata"/>
              <a:cs typeface="Inconsolata"/>
              <a:sym typeface="Inconsolata"/>
            </a:endParaRPr>
          </a:p>
          <a:p>
            <a:pPr indent="0" lvl="0" marL="0" rtl="0" algn="l">
              <a:lnSpc>
                <a:spcPct val="100000"/>
              </a:lnSpc>
              <a:spcBef>
                <a:spcPts val="0"/>
              </a:spcBef>
              <a:spcAft>
                <a:spcPts val="0"/>
              </a:spcAft>
              <a:buNone/>
            </a:pPr>
            <a:r>
              <a:rPr lang="en">
                <a:solidFill>
                  <a:srgbClr val="000000"/>
                </a:solidFill>
                <a:latin typeface="Inconsolata"/>
                <a:ea typeface="Inconsolata"/>
                <a:cs typeface="Inconsolata"/>
                <a:sym typeface="Inconsolata"/>
              </a:rPr>
              <a:t>¿</a:t>
            </a:r>
            <a:r>
              <a:rPr lang="en">
                <a:latin typeface="Inconsolata"/>
                <a:ea typeface="Inconsolata"/>
                <a:cs typeface="Inconsolata"/>
                <a:sym typeface="Inconsolata"/>
              </a:rPr>
              <a:t>Qué</a:t>
            </a:r>
            <a:r>
              <a:rPr lang="en">
                <a:solidFill>
                  <a:srgbClr val="000000"/>
                </a:solidFill>
                <a:latin typeface="Inconsolata"/>
                <a:ea typeface="Inconsolata"/>
                <a:cs typeface="Inconsolata"/>
                <a:sym typeface="Inconsolata"/>
              </a:rPr>
              <a:t> pueden los insectos hacer? </a:t>
            </a:r>
            <a:endParaRPr>
              <a:solidFill>
                <a:srgbClr val="000000"/>
              </a:solidFill>
              <a:latin typeface="Inconsolata"/>
              <a:ea typeface="Inconsolata"/>
              <a:cs typeface="Inconsolata"/>
              <a:sym typeface="Inconsolata"/>
            </a:endParaRPr>
          </a:p>
        </p:txBody>
      </p:sp>
      <p:sp>
        <p:nvSpPr>
          <p:cNvPr id="179" name="Google Shape;179;p29"/>
          <p:cNvSpPr/>
          <p:nvPr/>
        </p:nvSpPr>
        <p:spPr>
          <a:xfrm rot="1119935">
            <a:off x="6962176" y="87635"/>
            <a:ext cx="2210152" cy="1965242"/>
          </a:xfrm>
          <a:prstGeom prst="irregularSeal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Oswald"/>
                <a:ea typeface="Oswald"/>
                <a:cs typeface="Oswald"/>
                <a:sym typeface="Oswald"/>
              </a:rPr>
              <a:t>INSANE engineering!</a:t>
            </a:r>
            <a:endParaRPr>
              <a:latin typeface="Oswald"/>
              <a:ea typeface="Oswald"/>
              <a:cs typeface="Oswald"/>
              <a:sym typeface="Oswald"/>
            </a:endParaRPr>
          </a:p>
        </p:txBody>
      </p:sp>
      <p:pic>
        <p:nvPicPr>
          <p:cNvPr id="180" name="Google Shape;180;p29"/>
          <p:cNvPicPr preferRelativeResize="0"/>
          <p:nvPr/>
        </p:nvPicPr>
        <p:blipFill rotWithShape="1">
          <a:blip r:embed="rId4">
            <a:alphaModFix/>
          </a:blip>
          <a:srcRect b="17688" l="14183" r="27062" t="0"/>
          <a:stretch/>
        </p:blipFill>
        <p:spPr>
          <a:xfrm>
            <a:off x="6893975" y="3038100"/>
            <a:ext cx="2120250" cy="1990201"/>
          </a:xfrm>
          <a:prstGeom prst="rect">
            <a:avLst/>
          </a:prstGeom>
          <a:noFill/>
          <a:ln>
            <a:noFill/>
          </a:ln>
        </p:spPr>
      </p:pic>
      <p:pic>
        <p:nvPicPr>
          <p:cNvPr id="181" name="Google Shape;181;p29"/>
          <p:cNvPicPr preferRelativeResize="0"/>
          <p:nvPr/>
        </p:nvPicPr>
        <p:blipFill>
          <a:blip r:embed="rId5">
            <a:alphaModFix/>
          </a:blip>
          <a:stretch>
            <a:fillRect/>
          </a:stretch>
        </p:blipFill>
        <p:spPr>
          <a:xfrm>
            <a:off x="-17625" y="3259888"/>
            <a:ext cx="4607251" cy="2303626"/>
          </a:xfrm>
          <a:prstGeom prst="rect">
            <a:avLst/>
          </a:prstGeom>
          <a:noFill/>
          <a:ln>
            <a:noFill/>
          </a:ln>
        </p:spPr>
      </p:pic>
      <p:pic>
        <p:nvPicPr>
          <p:cNvPr id="182" name="Google Shape;182;p29"/>
          <p:cNvPicPr preferRelativeResize="0"/>
          <p:nvPr/>
        </p:nvPicPr>
        <p:blipFill>
          <a:blip r:embed="rId5">
            <a:alphaModFix/>
          </a:blip>
          <a:stretch>
            <a:fillRect/>
          </a:stretch>
        </p:blipFill>
        <p:spPr>
          <a:xfrm>
            <a:off x="4554375" y="3259888"/>
            <a:ext cx="4607251" cy="23036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 name="Shape 186"/>
        <p:cNvGrpSpPr/>
        <p:nvPr/>
      </p:nvGrpSpPr>
      <p:grpSpPr>
        <a:xfrm>
          <a:off x="0" y="0"/>
          <a:ext cx="0" cy="0"/>
          <a:chOff x="0" y="0"/>
          <a:chExt cx="0" cy="0"/>
        </a:xfrm>
      </p:grpSpPr>
      <p:sp>
        <p:nvSpPr>
          <p:cNvPr id="187" name="Google Shape;187;p30"/>
          <p:cNvSpPr txBox="1"/>
          <p:nvPr>
            <p:ph idx="4294967295" type="body"/>
          </p:nvPr>
        </p:nvSpPr>
        <p:spPr>
          <a:xfrm>
            <a:off x="202000" y="4313325"/>
            <a:ext cx="3750300" cy="7014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Inconsolata"/>
                <a:ea typeface="Inconsolata"/>
                <a:cs typeface="Inconsolata"/>
                <a:sym typeface="Inconsolata"/>
              </a:rPr>
              <a:t>What Can Insects Do?</a:t>
            </a:r>
            <a:endParaRPr sz="2400">
              <a:solidFill>
                <a:srgbClr val="000000"/>
              </a:solidFill>
              <a:latin typeface="Inconsolata"/>
              <a:ea typeface="Inconsolata"/>
              <a:cs typeface="Inconsolata"/>
              <a:sym typeface="Inconsolata"/>
            </a:endParaRPr>
          </a:p>
          <a:p>
            <a:pPr indent="0" lvl="0" marL="0" rtl="0" algn="l">
              <a:lnSpc>
                <a:spcPct val="100000"/>
              </a:lnSpc>
              <a:spcBef>
                <a:spcPts val="0"/>
              </a:spcBef>
              <a:spcAft>
                <a:spcPts val="0"/>
              </a:spcAft>
              <a:buNone/>
            </a:pPr>
            <a:r>
              <a:rPr lang="en">
                <a:solidFill>
                  <a:srgbClr val="000000"/>
                </a:solidFill>
                <a:latin typeface="Inconsolata"/>
                <a:ea typeface="Inconsolata"/>
                <a:cs typeface="Inconsolata"/>
                <a:sym typeface="Inconsolata"/>
              </a:rPr>
              <a:t>¿</a:t>
            </a:r>
            <a:r>
              <a:rPr lang="en">
                <a:latin typeface="Inconsolata"/>
                <a:ea typeface="Inconsolata"/>
                <a:cs typeface="Inconsolata"/>
                <a:sym typeface="Inconsolata"/>
              </a:rPr>
              <a:t>Qué</a:t>
            </a:r>
            <a:r>
              <a:rPr lang="en">
                <a:solidFill>
                  <a:srgbClr val="000000"/>
                </a:solidFill>
                <a:latin typeface="Inconsolata"/>
                <a:ea typeface="Inconsolata"/>
                <a:cs typeface="Inconsolata"/>
                <a:sym typeface="Inconsolata"/>
              </a:rPr>
              <a:t> pueden los insectos hacer? </a:t>
            </a:r>
            <a:endParaRPr>
              <a:solidFill>
                <a:srgbClr val="000000"/>
              </a:solidFill>
              <a:latin typeface="Inconsolata"/>
              <a:ea typeface="Inconsolata"/>
              <a:cs typeface="Inconsolata"/>
              <a:sym typeface="Inconsolata"/>
            </a:endParaRPr>
          </a:p>
        </p:txBody>
      </p:sp>
      <p:sp>
        <p:nvSpPr>
          <p:cNvPr id="188" name="Google Shape;188;p30"/>
          <p:cNvSpPr/>
          <p:nvPr/>
        </p:nvSpPr>
        <p:spPr>
          <a:xfrm rot="1119936">
            <a:off x="7098554" y="110050"/>
            <a:ext cx="2070108" cy="1965242"/>
          </a:xfrm>
          <a:prstGeom prst="irregularSeal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Oswald"/>
                <a:ea typeface="Oswald"/>
                <a:cs typeface="Oswald"/>
                <a:sym typeface="Oswald"/>
              </a:rPr>
              <a:t>Disguise</a:t>
            </a:r>
            <a:r>
              <a:rPr lang="en" sz="1800">
                <a:solidFill>
                  <a:schemeClr val="dk2"/>
                </a:solidFill>
                <a:latin typeface="Oswald"/>
                <a:ea typeface="Oswald"/>
                <a:cs typeface="Oswald"/>
                <a:sym typeface="Oswald"/>
              </a:rPr>
              <a:t> experts!!</a:t>
            </a:r>
            <a:endParaRPr>
              <a:latin typeface="Oswald"/>
              <a:ea typeface="Oswald"/>
              <a:cs typeface="Oswald"/>
              <a:sym typeface="Oswald"/>
            </a:endParaRPr>
          </a:p>
        </p:txBody>
      </p:sp>
      <p:sp>
        <p:nvSpPr>
          <p:cNvPr id="189" name="Google Shape;189;p30"/>
          <p:cNvSpPr txBox="1"/>
          <p:nvPr>
            <p:ph idx="4294967295" type="title"/>
          </p:nvPr>
        </p:nvSpPr>
        <p:spPr>
          <a:xfrm>
            <a:off x="268725" y="254725"/>
            <a:ext cx="37503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Mimicry and crypsis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3" name="Shape 193"/>
        <p:cNvGrpSpPr/>
        <p:nvPr/>
      </p:nvGrpSpPr>
      <p:grpSpPr>
        <a:xfrm>
          <a:off x="0" y="0"/>
          <a:ext cx="0" cy="0"/>
          <a:chOff x="0" y="0"/>
          <a:chExt cx="0" cy="0"/>
        </a:xfrm>
      </p:grpSpPr>
      <p:sp>
        <p:nvSpPr>
          <p:cNvPr id="194" name="Google Shape;194;p31"/>
          <p:cNvSpPr txBox="1"/>
          <p:nvPr>
            <p:ph idx="4294967295" type="body"/>
          </p:nvPr>
        </p:nvSpPr>
        <p:spPr>
          <a:xfrm>
            <a:off x="202000" y="4313325"/>
            <a:ext cx="3750300" cy="7014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Inconsolata"/>
                <a:ea typeface="Inconsolata"/>
                <a:cs typeface="Inconsolata"/>
                <a:sym typeface="Inconsolata"/>
              </a:rPr>
              <a:t>What Can Insects Do?</a:t>
            </a:r>
            <a:endParaRPr sz="2400">
              <a:solidFill>
                <a:srgbClr val="000000"/>
              </a:solidFill>
              <a:latin typeface="Inconsolata"/>
              <a:ea typeface="Inconsolata"/>
              <a:cs typeface="Inconsolata"/>
              <a:sym typeface="Inconsolata"/>
            </a:endParaRPr>
          </a:p>
          <a:p>
            <a:pPr indent="0" lvl="0" marL="0" rtl="0" algn="l">
              <a:lnSpc>
                <a:spcPct val="100000"/>
              </a:lnSpc>
              <a:spcBef>
                <a:spcPts val="0"/>
              </a:spcBef>
              <a:spcAft>
                <a:spcPts val="0"/>
              </a:spcAft>
              <a:buNone/>
            </a:pPr>
            <a:r>
              <a:rPr lang="en">
                <a:solidFill>
                  <a:srgbClr val="000000"/>
                </a:solidFill>
                <a:latin typeface="Inconsolata"/>
                <a:ea typeface="Inconsolata"/>
                <a:cs typeface="Inconsolata"/>
                <a:sym typeface="Inconsolata"/>
              </a:rPr>
              <a:t>¿</a:t>
            </a:r>
            <a:r>
              <a:rPr lang="en">
                <a:latin typeface="Inconsolata"/>
                <a:ea typeface="Inconsolata"/>
                <a:cs typeface="Inconsolata"/>
                <a:sym typeface="Inconsolata"/>
              </a:rPr>
              <a:t>Qué</a:t>
            </a:r>
            <a:r>
              <a:rPr lang="en">
                <a:solidFill>
                  <a:srgbClr val="000000"/>
                </a:solidFill>
                <a:latin typeface="Inconsolata"/>
                <a:ea typeface="Inconsolata"/>
                <a:cs typeface="Inconsolata"/>
                <a:sym typeface="Inconsolata"/>
              </a:rPr>
              <a:t> pueden los insectos hacer? </a:t>
            </a:r>
            <a:endParaRPr>
              <a:solidFill>
                <a:srgbClr val="000000"/>
              </a:solidFill>
              <a:latin typeface="Inconsolata"/>
              <a:ea typeface="Inconsolata"/>
              <a:cs typeface="Inconsolata"/>
              <a:sym typeface="Inconsolata"/>
            </a:endParaRPr>
          </a:p>
        </p:txBody>
      </p:sp>
      <p:sp>
        <p:nvSpPr>
          <p:cNvPr id="195" name="Google Shape;195;p31"/>
          <p:cNvSpPr txBox="1"/>
          <p:nvPr>
            <p:ph idx="4294967295" type="title"/>
          </p:nvPr>
        </p:nvSpPr>
        <p:spPr>
          <a:xfrm>
            <a:off x="268725" y="254725"/>
            <a:ext cx="37503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fast can you run? </a:t>
            </a:r>
            <a:endParaRPr/>
          </a:p>
        </p:txBody>
      </p:sp>
      <p:sp>
        <p:nvSpPr>
          <p:cNvPr id="196" name="Google Shape;196;p31"/>
          <p:cNvSpPr txBox="1"/>
          <p:nvPr/>
        </p:nvSpPr>
        <p:spPr>
          <a:xfrm>
            <a:off x="349125" y="855625"/>
            <a:ext cx="3032100" cy="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swald"/>
                <a:ea typeface="Oswald"/>
                <a:cs typeface="Oswald"/>
                <a:sym typeface="Oswald"/>
              </a:rPr>
              <a:t>Answer: you’re slow! Around 10 mph.</a:t>
            </a:r>
            <a:endParaRPr>
              <a:solidFill>
                <a:schemeClr val="dk1"/>
              </a:solidFill>
              <a:latin typeface="Oswald"/>
              <a:ea typeface="Oswald"/>
              <a:cs typeface="Oswald"/>
              <a:sym typeface="Oswald"/>
            </a:endParaRPr>
          </a:p>
        </p:txBody>
      </p:sp>
      <p:sp>
        <p:nvSpPr>
          <p:cNvPr id="197" name="Google Shape;197;p31"/>
          <p:cNvSpPr/>
          <p:nvPr/>
        </p:nvSpPr>
        <p:spPr>
          <a:xfrm rot="1119936">
            <a:off x="6668754" y="2898675"/>
            <a:ext cx="2070108" cy="1965242"/>
          </a:xfrm>
          <a:prstGeom prst="irregularSeal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Oswald"/>
                <a:ea typeface="Oswald"/>
                <a:cs typeface="Oswald"/>
                <a:sym typeface="Oswald"/>
              </a:rPr>
              <a:t>Super speeds!</a:t>
            </a:r>
            <a:endParaRPr>
              <a:latin typeface="Oswald"/>
              <a:ea typeface="Oswald"/>
              <a:cs typeface="Oswald"/>
              <a:sym typeface="Oswa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 name="Shape 68"/>
        <p:cNvGrpSpPr/>
        <p:nvPr/>
      </p:nvGrpSpPr>
      <p:grpSpPr>
        <a:xfrm>
          <a:off x="0" y="0"/>
          <a:ext cx="0" cy="0"/>
          <a:chOff x="0" y="0"/>
          <a:chExt cx="0" cy="0"/>
        </a:xfrm>
      </p:grpSpPr>
      <p:sp>
        <p:nvSpPr>
          <p:cNvPr id="69" name="Google Shape;69;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Insect Taxonomy</a:t>
            </a:r>
            <a:endParaRPr/>
          </a:p>
        </p:txBody>
      </p:sp>
      <p:sp>
        <p:nvSpPr>
          <p:cNvPr id="70" name="Google Shape;70;p14"/>
          <p:cNvSpPr/>
          <p:nvPr/>
        </p:nvSpPr>
        <p:spPr>
          <a:xfrm>
            <a:off x="4813975" y="2722175"/>
            <a:ext cx="1496400" cy="3438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Google Shape;202;p32"/>
          <p:cNvSpPr/>
          <p:nvPr/>
        </p:nvSpPr>
        <p:spPr>
          <a:xfrm rot="1119936">
            <a:off x="7098554" y="110050"/>
            <a:ext cx="2070108" cy="1965242"/>
          </a:xfrm>
          <a:prstGeom prst="irregularSeal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Oswald"/>
                <a:ea typeface="Oswald"/>
                <a:cs typeface="Oswald"/>
                <a:sym typeface="Oswald"/>
              </a:rPr>
              <a:t>UV-vision!!</a:t>
            </a:r>
            <a:endParaRPr>
              <a:latin typeface="Oswald"/>
              <a:ea typeface="Oswald"/>
              <a:cs typeface="Oswald"/>
              <a:sym typeface="Oswald"/>
            </a:endParaRPr>
          </a:p>
        </p:txBody>
      </p:sp>
      <p:sp>
        <p:nvSpPr>
          <p:cNvPr id="203" name="Google Shape;203;p32"/>
          <p:cNvSpPr txBox="1"/>
          <p:nvPr>
            <p:ph idx="4294967295" type="body"/>
          </p:nvPr>
        </p:nvSpPr>
        <p:spPr>
          <a:xfrm>
            <a:off x="202000" y="4313325"/>
            <a:ext cx="3750300" cy="7014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Inconsolata"/>
                <a:ea typeface="Inconsolata"/>
                <a:cs typeface="Inconsolata"/>
                <a:sym typeface="Inconsolata"/>
              </a:rPr>
              <a:t>What Can Insects Do?</a:t>
            </a:r>
            <a:endParaRPr sz="2400">
              <a:solidFill>
                <a:srgbClr val="000000"/>
              </a:solidFill>
              <a:latin typeface="Inconsolata"/>
              <a:ea typeface="Inconsolata"/>
              <a:cs typeface="Inconsolata"/>
              <a:sym typeface="Inconsolata"/>
            </a:endParaRPr>
          </a:p>
          <a:p>
            <a:pPr indent="0" lvl="0" marL="0" rtl="0" algn="l">
              <a:lnSpc>
                <a:spcPct val="100000"/>
              </a:lnSpc>
              <a:spcBef>
                <a:spcPts val="0"/>
              </a:spcBef>
              <a:spcAft>
                <a:spcPts val="0"/>
              </a:spcAft>
              <a:buNone/>
            </a:pPr>
            <a:r>
              <a:rPr lang="en">
                <a:solidFill>
                  <a:srgbClr val="000000"/>
                </a:solidFill>
                <a:latin typeface="Inconsolata"/>
                <a:ea typeface="Inconsolata"/>
                <a:cs typeface="Inconsolata"/>
                <a:sym typeface="Inconsolata"/>
              </a:rPr>
              <a:t>¿</a:t>
            </a:r>
            <a:r>
              <a:rPr lang="en">
                <a:latin typeface="Inconsolata"/>
                <a:ea typeface="Inconsolata"/>
                <a:cs typeface="Inconsolata"/>
                <a:sym typeface="Inconsolata"/>
              </a:rPr>
              <a:t>Qué</a:t>
            </a:r>
            <a:r>
              <a:rPr lang="en">
                <a:solidFill>
                  <a:srgbClr val="000000"/>
                </a:solidFill>
                <a:latin typeface="Inconsolata"/>
                <a:ea typeface="Inconsolata"/>
                <a:cs typeface="Inconsolata"/>
                <a:sym typeface="Inconsolata"/>
              </a:rPr>
              <a:t> pueden los insectos hacer? </a:t>
            </a:r>
            <a:endParaRPr>
              <a:solidFill>
                <a:srgbClr val="000000"/>
              </a:solidFill>
              <a:latin typeface="Inconsolata"/>
              <a:ea typeface="Inconsolata"/>
              <a:cs typeface="Inconsolata"/>
              <a:sym typeface="Inconsolata"/>
            </a:endParaRPr>
          </a:p>
        </p:txBody>
      </p:sp>
      <p:sp>
        <p:nvSpPr>
          <p:cNvPr id="204" name="Google Shape;204;p32"/>
          <p:cNvSpPr txBox="1"/>
          <p:nvPr>
            <p:ph idx="4294967295" type="title"/>
          </p:nvPr>
        </p:nvSpPr>
        <p:spPr>
          <a:xfrm>
            <a:off x="268725" y="254725"/>
            <a:ext cx="37503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Insects can see polarized and UV light.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 name="Shape 208"/>
        <p:cNvGrpSpPr/>
        <p:nvPr/>
      </p:nvGrpSpPr>
      <p:grpSpPr>
        <a:xfrm>
          <a:off x="0" y="0"/>
          <a:ext cx="0" cy="0"/>
          <a:chOff x="0" y="0"/>
          <a:chExt cx="0" cy="0"/>
        </a:xfrm>
      </p:grpSpPr>
      <p:pic>
        <p:nvPicPr>
          <p:cNvPr id="209" name="Google Shape;209;p33"/>
          <p:cNvPicPr preferRelativeResize="0"/>
          <p:nvPr/>
        </p:nvPicPr>
        <p:blipFill rotWithShape="1">
          <a:blip r:embed="rId4">
            <a:alphaModFix/>
          </a:blip>
          <a:srcRect b="24928" l="12313" r="12651" t="20903"/>
          <a:stretch/>
        </p:blipFill>
        <p:spPr>
          <a:xfrm>
            <a:off x="5871650" y="3526000"/>
            <a:ext cx="3272350" cy="1617500"/>
          </a:xfrm>
          <a:prstGeom prst="rect">
            <a:avLst/>
          </a:prstGeom>
          <a:noFill/>
          <a:ln>
            <a:noFill/>
          </a:ln>
        </p:spPr>
      </p:pic>
      <p:sp>
        <p:nvSpPr>
          <p:cNvPr id="210" name="Google Shape;210;p33"/>
          <p:cNvSpPr txBox="1"/>
          <p:nvPr>
            <p:ph idx="4294967295" type="body"/>
          </p:nvPr>
        </p:nvSpPr>
        <p:spPr>
          <a:xfrm>
            <a:off x="202000" y="4313325"/>
            <a:ext cx="3750300" cy="7014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Inconsolata"/>
                <a:ea typeface="Inconsolata"/>
                <a:cs typeface="Inconsolata"/>
                <a:sym typeface="Inconsolata"/>
              </a:rPr>
              <a:t>What Can Insects Do?</a:t>
            </a:r>
            <a:endParaRPr sz="2400">
              <a:solidFill>
                <a:srgbClr val="000000"/>
              </a:solidFill>
              <a:latin typeface="Inconsolata"/>
              <a:ea typeface="Inconsolata"/>
              <a:cs typeface="Inconsolata"/>
              <a:sym typeface="Inconsolata"/>
            </a:endParaRPr>
          </a:p>
          <a:p>
            <a:pPr indent="0" lvl="0" marL="0" rtl="0" algn="l">
              <a:lnSpc>
                <a:spcPct val="100000"/>
              </a:lnSpc>
              <a:spcBef>
                <a:spcPts val="0"/>
              </a:spcBef>
              <a:spcAft>
                <a:spcPts val="0"/>
              </a:spcAft>
              <a:buNone/>
            </a:pPr>
            <a:r>
              <a:rPr lang="en">
                <a:solidFill>
                  <a:srgbClr val="000000"/>
                </a:solidFill>
                <a:latin typeface="Inconsolata"/>
                <a:ea typeface="Inconsolata"/>
                <a:cs typeface="Inconsolata"/>
                <a:sym typeface="Inconsolata"/>
              </a:rPr>
              <a:t>¿</a:t>
            </a:r>
            <a:r>
              <a:rPr lang="en">
                <a:latin typeface="Inconsolata"/>
                <a:ea typeface="Inconsolata"/>
                <a:cs typeface="Inconsolata"/>
                <a:sym typeface="Inconsolata"/>
              </a:rPr>
              <a:t>Qué</a:t>
            </a:r>
            <a:r>
              <a:rPr lang="en">
                <a:solidFill>
                  <a:srgbClr val="000000"/>
                </a:solidFill>
                <a:latin typeface="Inconsolata"/>
                <a:ea typeface="Inconsolata"/>
                <a:cs typeface="Inconsolata"/>
                <a:sym typeface="Inconsolata"/>
              </a:rPr>
              <a:t> pueden los insectos hacer? </a:t>
            </a:r>
            <a:endParaRPr>
              <a:solidFill>
                <a:srgbClr val="000000"/>
              </a:solidFill>
              <a:latin typeface="Inconsolata"/>
              <a:ea typeface="Inconsolata"/>
              <a:cs typeface="Inconsolata"/>
              <a:sym typeface="Inconsolata"/>
            </a:endParaRPr>
          </a:p>
        </p:txBody>
      </p:sp>
      <p:sp>
        <p:nvSpPr>
          <p:cNvPr id="211" name="Google Shape;211;p33"/>
          <p:cNvSpPr/>
          <p:nvPr/>
        </p:nvSpPr>
        <p:spPr>
          <a:xfrm rot="1119907">
            <a:off x="6471611" y="419816"/>
            <a:ext cx="2754532" cy="796838"/>
          </a:xfrm>
          <a:prstGeom prst="irregularSeal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Oswald"/>
                <a:ea typeface="Oswald"/>
                <a:cs typeface="Oswald"/>
                <a:sym typeface="Oswald"/>
              </a:rPr>
              <a:t>Metamorphosize</a:t>
            </a:r>
            <a:endParaRPr>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p34"/>
          <p:cNvSpPr/>
          <p:nvPr/>
        </p:nvSpPr>
        <p:spPr>
          <a:xfrm rot="1119936">
            <a:off x="7098554" y="110050"/>
            <a:ext cx="2070108" cy="1965242"/>
          </a:xfrm>
          <a:prstGeom prst="irregularSeal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Oswald"/>
                <a:ea typeface="Oswald"/>
                <a:cs typeface="Oswald"/>
                <a:sym typeface="Oswald"/>
              </a:rPr>
              <a:t>UV-vision!!</a:t>
            </a:r>
            <a:endParaRPr>
              <a:latin typeface="Oswald"/>
              <a:ea typeface="Oswald"/>
              <a:cs typeface="Oswald"/>
              <a:sym typeface="Oswald"/>
            </a:endParaRPr>
          </a:p>
        </p:txBody>
      </p:sp>
      <p:sp>
        <p:nvSpPr>
          <p:cNvPr id="217" name="Google Shape;217;p34"/>
          <p:cNvSpPr txBox="1"/>
          <p:nvPr>
            <p:ph idx="4294967295" type="body"/>
          </p:nvPr>
        </p:nvSpPr>
        <p:spPr>
          <a:xfrm>
            <a:off x="202000" y="4313325"/>
            <a:ext cx="3750300" cy="7014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Inconsolata"/>
                <a:ea typeface="Inconsolata"/>
                <a:cs typeface="Inconsolata"/>
                <a:sym typeface="Inconsolata"/>
              </a:rPr>
              <a:t>What Can Insects Do?</a:t>
            </a:r>
            <a:endParaRPr sz="2400">
              <a:solidFill>
                <a:srgbClr val="000000"/>
              </a:solidFill>
              <a:latin typeface="Inconsolata"/>
              <a:ea typeface="Inconsolata"/>
              <a:cs typeface="Inconsolata"/>
              <a:sym typeface="Inconsolata"/>
            </a:endParaRPr>
          </a:p>
          <a:p>
            <a:pPr indent="0" lvl="0" marL="0" rtl="0" algn="l">
              <a:lnSpc>
                <a:spcPct val="100000"/>
              </a:lnSpc>
              <a:spcBef>
                <a:spcPts val="0"/>
              </a:spcBef>
              <a:spcAft>
                <a:spcPts val="0"/>
              </a:spcAft>
              <a:buNone/>
            </a:pPr>
            <a:r>
              <a:rPr lang="en">
                <a:solidFill>
                  <a:srgbClr val="000000"/>
                </a:solidFill>
                <a:latin typeface="Inconsolata"/>
                <a:ea typeface="Inconsolata"/>
                <a:cs typeface="Inconsolata"/>
                <a:sym typeface="Inconsolata"/>
              </a:rPr>
              <a:t>¿</a:t>
            </a:r>
            <a:r>
              <a:rPr lang="en">
                <a:latin typeface="Inconsolata"/>
                <a:ea typeface="Inconsolata"/>
                <a:cs typeface="Inconsolata"/>
                <a:sym typeface="Inconsolata"/>
              </a:rPr>
              <a:t>Qué</a:t>
            </a:r>
            <a:r>
              <a:rPr lang="en">
                <a:solidFill>
                  <a:srgbClr val="000000"/>
                </a:solidFill>
                <a:latin typeface="Inconsolata"/>
                <a:ea typeface="Inconsolata"/>
                <a:cs typeface="Inconsolata"/>
                <a:sym typeface="Inconsolata"/>
              </a:rPr>
              <a:t> pueden los insectos hacer? </a:t>
            </a:r>
            <a:endParaRPr>
              <a:solidFill>
                <a:srgbClr val="000000"/>
              </a:solidFill>
              <a:latin typeface="Inconsolata"/>
              <a:ea typeface="Inconsolata"/>
              <a:cs typeface="Inconsolata"/>
              <a:sym typeface="Inconsolata"/>
            </a:endParaRPr>
          </a:p>
        </p:txBody>
      </p:sp>
      <p:sp>
        <p:nvSpPr>
          <p:cNvPr id="218" name="Google Shape;218;p34"/>
          <p:cNvSpPr txBox="1"/>
          <p:nvPr>
            <p:ph idx="4294967295" type="title"/>
          </p:nvPr>
        </p:nvSpPr>
        <p:spPr>
          <a:xfrm>
            <a:off x="268725" y="254725"/>
            <a:ext cx="3750300" cy="75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Metamorphosize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5"/>
          <p:cNvSpPr txBox="1"/>
          <p:nvPr>
            <p:ph type="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can we help our insect </a:t>
            </a:r>
            <a:r>
              <a:rPr lang="en"/>
              <a:t>superheroes</a:t>
            </a:r>
            <a:r>
              <a:rPr lang="en"/>
              <a:t>? </a:t>
            </a:r>
            <a:endParaRPr/>
          </a:p>
        </p:txBody>
      </p:sp>
      <p:sp>
        <p:nvSpPr>
          <p:cNvPr id="224" name="Google Shape;224;p35"/>
          <p:cNvSpPr txBox="1"/>
          <p:nvPr>
            <p:ph idx="4294967295" type="subTitle"/>
          </p:nvPr>
        </p:nvSpPr>
        <p:spPr>
          <a:xfrm>
            <a:off x="1410750" y="3128475"/>
            <a:ext cx="63225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Inconsolata"/>
                <a:ea typeface="Inconsolata"/>
                <a:cs typeface="Inconsolata"/>
                <a:sym typeface="Inconsolata"/>
              </a:rPr>
              <a:t>¿</a:t>
            </a:r>
            <a:r>
              <a:rPr lang="en"/>
              <a:t>Cómo podemos ayudar a nuestros </a:t>
            </a:r>
            <a:r>
              <a:rPr lang="en"/>
              <a:t>superhéroe insectos</a:t>
            </a:r>
            <a:r>
              <a:rPr lang="en"/>
              <a: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8" name="Shape 228"/>
        <p:cNvGrpSpPr/>
        <p:nvPr/>
      </p:nvGrpSpPr>
      <p:grpSpPr>
        <a:xfrm>
          <a:off x="0" y="0"/>
          <a:ext cx="0" cy="0"/>
          <a:chOff x="0" y="0"/>
          <a:chExt cx="0" cy="0"/>
        </a:xfrm>
      </p:grpSpPr>
      <p:sp>
        <p:nvSpPr>
          <p:cNvPr id="229" name="Google Shape;229;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Prevent Habitat Fragmentation &amp; Loss</a:t>
            </a:r>
            <a:endParaRPr/>
          </a:p>
        </p:txBody>
      </p:sp>
      <p:pic>
        <p:nvPicPr>
          <p:cNvPr id="230" name="Google Shape;230;p36"/>
          <p:cNvPicPr preferRelativeResize="0"/>
          <p:nvPr/>
        </p:nvPicPr>
        <p:blipFill>
          <a:blip r:embed="rId4">
            <a:alphaModFix/>
          </a:blip>
          <a:stretch>
            <a:fillRect/>
          </a:stretch>
        </p:blipFill>
        <p:spPr>
          <a:xfrm>
            <a:off x="6192650" y="68250"/>
            <a:ext cx="2883100" cy="19208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 name="Shape 234"/>
        <p:cNvGrpSpPr/>
        <p:nvPr/>
      </p:nvGrpSpPr>
      <p:grpSpPr>
        <a:xfrm>
          <a:off x="0" y="0"/>
          <a:ext cx="0" cy="0"/>
          <a:chOff x="0" y="0"/>
          <a:chExt cx="0" cy="0"/>
        </a:xfrm>
      </p:grpSpPr>
      <p:sp>
        <p:nvSpPr>
          <p:cNvPr id="235" name="Google Shape;235;p3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chemeClr val="lt1"/>
              </a:buClr>
              <a:buSzPts val="3000"/>
              <a:buFont typeface="Oswald"/>
              <a:buChar char="-"/>
            </a:pPr>
            <a:r>
              <a:rPr lang="en" sz="3000">
                <a:solidFill>
                  <a:schemeClr val="lt1"/>
                </a:solidFill>
                <a:latin typeface="Oswald"/>
                <a:ea typeface="Oswald"/>
                <a:cs typeface="Oswald"/>
                <a:sym typeface="Oswald"/>
              </a:rPr>
              <a:t>Pesticide use </a:t>
            </a:r>
            <a:endParaRPr sz="3000">
              <a:solidFill>
                <a:schemeClr val="lt1"/>
              </a:solidFill>
              <a:latin typeface="Oswald"/>
              <a:ea typeface="Oswald"/>
              <a:cs typeface="Oswald"/>
              <a:sym typeface="Oswald"/>
            </a:endParaRPr>
          </a:p>
          <a:p>
            <a:pPr indent="-419100" lvl="0" marL="457200" rtl="0" algn="l">
              <a:spcBef>
                <a:spcPts val="0"/>
              </a:spcBef>
              <a:spcAft>
                <a:spcPts val="0"/>
              </a:spcAft>
              <a:buClr>
                <a:schemeClr val="lt1"/>
              </a:buClr>
              <a:buSzPts val="3000"/>
              <a:buFont typeface="Oswald"/>
              <a:buChar char="-"/>
            </a:pPr>
            <a:r>
              <a:rPr lang="en" sz="3000">
                <a:solidFill>
                  <a:schemeClr val="lt1"/>
                </a:solidFill>
                <a:latin typeface="Oswald"/>
                <a:ea typeface="Oswald"/>
                <a:cs typeface="Oswald"/>
                <a:sym typeface="Oswald"/>
              </a:rPr>
              <a:t>Fertilizers </a:t>
            </a:r>
            <a:endParaRPr sz="3000">
              <a:solidFill>
                <a:schemeClr val="lt1"/>
              </a:solidFill>
              <a:latin typeface="Oswald"/>
              <a:ea typeface="Oswald"/>
              <a:cs typeface="Oswald"/>
              <a:sym typeface="Oswald"/>
            </a:endParaRPr>
          </a:p>
          <a:p>
            <a:pPr indent="-419100" lvl="0" marL="457200" rtl="0" algn="l">
              <a:spcBef>
                <a:spcPts val="0"/>
              </a:spcBef>
              <a:spcAft>
                <a:spcPts val="0"/>
              </a:spcAft>
              <a:buClr>
                <a:schemeClr val="lt1"/>
              </a:buClr>
              <a:buSzPts val="3000"/>
              <a:buFont typeface="Oswald"/>
              <a:buChar char="-"/>
            </a:pPr>
            <a:r>
              <a:rPr lang="en" sz="3000">
                <a:solidFill>
                  <a:schemeClr val="lt1"/>
                </a:solidFill>
                <a:latin typeface="Oswald"/>
                <a:ea typeface="Oswald"/>
                <a:cs typeface="Oswald"/>
                <a:sym typeface="Oswald"/>
              </a:rPr>
              <a:t>Industrial pollution </a:t>
            </a:r>
            <a:endParaRPr sz="3000">
              <a:solidFill>
                <a:schemeClr val="lt1"/>
              </a:solidFill>
              <a:latin typeface="Oswald"/>
              <a:ea typeface="Oswald"/>
              <a:cs typeface="Oswald"/>
              <a:sym typeface="Oswald"/>
            </a:endParaRPr>
          </a:p>
          <a:p>
            <a:pPr indent="-419100" lvl="0" marL="457200" rtl="0" algn="l">
              <a:spcBef>
                <a:spcPts val="0"/>
              </a:spcBef>
              <a:spcAft>
                <a:spcPts val="0"/>
              </a:spcAft>
              <a:buClr>
                <a:schemeClr val="lt1"/>
              </a:buClr>
              <a:buSzPts val="3000"/>
              <a:buFont typeface="Oswald"/>
              <a:buChar char="-"/>
            </a:pPr>
            <a:r>
              <a:rPr lang="en" sz="3000">
                <a:solidFill>
                  <a:schemeClr val="lt1"/>
                </a:solidFill>
                <a:latin typeface="Oswald"/>
                <a:ea typeface="Oswald"/>
                <a:cs typeface="Oswald"/>
                <a:sym typeface="Oswald"/>
              </a:rPr>
              <a:t>Light and sound pollution</a:t>
            </a:r>
            <a:endParaRPr sz="3000">
              <a:solidFill>
                <a:schemeClr val="lt1"/>
              </a:solidFill>
              <a:latin typeface="Oswald"/>
              <a:ea typeface="Oswald"/>
              <a:cs typeface="Oswald"/>
              <a:sym typeface="Oswald"/>
            </a:endParaRPr>
          </a:p>
        </p:txBody>
      </p:sp>
      <p:sp>
        <p:nvSpPr>
          <p:cNvPr id="236" name="Google Shape;236;p37"/>
          <p:cNvSpPr txBox="1"/>
          <p:nvPr>
            <p:ph type="title"/>
          </p:nvPr>
        </p:nvSpPr>
        <p:spPr>
          <a:xfrm>
            <a:off x="311700" y="445025"/>
            <a:ext cx="85206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Stop Polluting!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0" name="Shape 240"/>
        <p:cNvGrpSpPr/>
        <p:nvPr/>
      </p:nvGrpSpPr>
      <p:grpSpPr>
        <a:xfrm>
          <a:off x="0" y="0"/>
          <a:ext cx="0" cy="0"/>
          <a:chOff x="0" y="0"/>
          <a:chExt cx="0" cy="0"/>
        </a:xfrm>
      </p:grpSpPr>
      <p:sp>
        <p:nvSpPr>
          <p:cNvPr id="241" name="Google Shape;241;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Invasive Species</a:t>
            </a:r>
            <a:endParaRPr/>
          </a:p>
        </p:txBody>
      </p:sp>
      <p:pic>
        <p:nvPicPr>
          <p:cNvPr id="242" name="Google Shape;242;p38"/>
          <p:cNvPicPr preferRelativeResize="0"/>
          <p:nvPr/>
        </p:nvPicPr>
        <p:blipFill rotWithShape="1">
          <a:blip r:embed="rId4">
            <a:alphaModFix/>
          </a:blip>
          <a:srcRect b="0" l="25617" r="25864" t="9999"/>
          <a:stretch/>
        </p:blipFill>
        <p:spPr>
          <a:xfrm>
            <a:off x="6602100" y="2046025"/>
            <a:ext cx="2394451" cy="2961002"/>
          </a:xfrm>
          <a:prstGeom prst="rect">
            <a:avLst/>
          </a:prstGeom>
          <a:noFill/>
          <a:ln cap="flat" cmpd="sng" w="28575">
            <a:solidFill>
              <a:schemeClr val="lt1"/>
            </a:solidFill>
            <a:prstDash val="solid"/>
            <a:round/>
            <a:headEnd len="sm" w="sm" type="none"/>
            <a:tailEnd len="sm" w="sm" type="none"/>
          </a:ln>
        </p:spPr>
      </p:pic>
      <p:sp>
        <p:nvSpPr>
          <p:cNvPr id="243" name="Google Shape;243;p38"/>
          <p:cNvSpPr txBox="1"/>
          <p:nvPr/>
        </p:nvSpPr>
        <p:spPr>
          <a:xfrm>
            <a:off x="377775" y="941575"/>
            <a:ext cx="3032100" cy="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Oswald"/>
                <a:ea typeface="Oswald"/>
                <a:cs typeface="Oswald"/>
                <a:sym typeface="Oswald"/>
              </a:rPr>
              <a:t>Lymantria dispar </a:t>
            </a:r>
            <a:r>
              <a:rPr lang="en">
                <a:solidFill>
                  <a:schemeClr val="dk1"/>
                </a:solidFill>
                <a:latin typeface="Oswald"/>
                <a:ea typeface="Oswald"/>
                <a:cs typeface="Oswald"/>
                <a:sym typeface="Oswald"/>
              </a:rPr>
              <a:t>(Spongy Moth)</a:t>
            </a:r>
            <a:endParaRPr>
              <a:solidFill>
                <a:schemeClr val="dk1"/>
              </a:solidFill>
              <a:latin typeface="Oswald"/>
              <a:ea typeface="Oswald"/>
              <a:cs typeface="Oswald"/>
              <a:sym typeface="Oswa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7" name="Shape 247"/>
        <p:cNvGrpSpPr/>
        <p:nvPr/>
      </p:nvGrpSpPr>
      <p:grpSpPr>
        <a:xfrm>
          <a:off x="0" y="0"/>
          <a:ext cx="0" cy="0"/>
          <a:chOff x="0" y="0"/>
          <a:chExt cx="0" cy="0"/>
        </a:xfrm>
      </p:grpSpPr>
      <p:sp>
        <p:nvSpPr>
          <p:cNvPr id="248" name="Google Shape;248;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Climate Change</a:t>
            </a:r>
            <a:endParaRPr/>
          </a:p>
        </p:txBody>
      </p:sp>
      <p:pic>
        <p:nvPicPr>
          <p:cNvPr id="249" name="Google Shape;249;p39"/>
          <p:cNvPicPr preferRelativeResize="0"/>
          <p:nvPr/>
        </p:nvPicPr>
        <p:blipFill>
          <a:blip r:embed="rId4">
            <a:alphaModFix/>
          </a:blip>
          <a:stretch>
            <a:fillRect/>
          </a:stretch>
        </p:blipFill>
        <p:spPr>
          <a:xfrm>
            <a:off x="389000" y="1430575"/>
            <a:ext cx="4438900" cy="3342725"/>
          </a:xfrm>
          <a:prstGeom prst="rect">
            <a:avLst/>
          </a:prstGeom>
          <a:noFill/>
          <a:ln>
            <a:noFill/>
          </a:ln>
        </p:spPr>
      </p:pic>
      <p:sp>
        <p:nvSpPr>
          <p:cNvPr id="250" name="Google Shape;250;p39"/>
          <p:cNvSpPr txBox="1"/>
          <p:nvPr/>
        </p:nvSpPr>
        <p:spPr>
          <a:xfrm>
            <a:off x="377775" y="941575"/>
            <a:ext cx="3032100" cy="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swald"/>
                <a:ea typeface="Oswald"/>
                <a:cs typeface="Oswald"/>
                <a:sym typeface="Oswald"/>
              </a:rPr>
              <a:t>A solution: entomophagy</a:t>
            </a:r>
            <a:endParaRPr>
              <a:solidFill>
                <a:schemeClr val="dk1"/>
              </a:solidFill>
              <a:latin typeface="Oswald"/>
              <a:ea typeface="Oswald"/>
              <a:cs typeface="Oswald"/>
              <a:sym typeface="Oswa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0"/>
          <p:cNvSpPr txBox="1"/>
          <p:nvPr>
            <p:ph type="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Insect Identification &amp; Extra Slide Content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41"/>
          <p:cNvSpPr txBox="1"/>
          <p:nvPr>
            <p:ph idx="4294967295" type="body"/>
          </p:nvPr>
        </p:nvSpPr>
        <p:spPr>
          <a:xfrm>
            <a:off x="202000" y="4313325"/>
            <a:ext cx="3750300" cy="7014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Inconsolata"/>
                <a:ea typeface="Inconsolata"/>
                <a:cs typeface="Inconsolata"/>
                <a:sym typeface="Inconsolata"/>
              </a:rPr>
              <a:t>What Can Insects Do?</a:t>
            </a:r>
            <a:endParaRPr sz="2400">
              <a:solidFill>
                <a:srgbClr val="000000"/>
              </a:solidFill>
              <a:latin typeface="Inconsolata"/>
              <a:ea typeface="Inconsolata"/>
              <a:cs typeface="Inconsolata"/>
              <a:sym typeface="Inconsolata"/>
            </a:endParaRPr>
          </a:p>
          <a:p>
            <a:pPr indent="0" lvl="0" marL="0" rtl="0" algn="l">
              <a:lnSpc>
                <a:spcPct val="100000"/>
              </a:lnSpc>
              <a:spcBef>
                <a:spcPts val="0"/>
              </a:spcBef>
              <a:spcAft>
                <a:spcPts val="0"/>
              </a:spcAft>
              <a:buNone/>
            </a:pPr>
            <a:r>
              <a:rPr lang="en">
                <a:solidFill>
                  <a:srgbClr val="000000"/>
                </a:solidFill>
                <a:latin typeface="Inconsolata"/>
                <a:ea typeface="Inconsolata"/>
                <a:cs typeface="Inconsolata"/>
                <a:sym typeface="Inconsolata"/>
              </a:rPr>
              <a:t>¿Que pueden los insectos hacer? </a:t>
            </a:r>
            <a:endParaRPr>
              <a:solidFill>
                <a:srgbClr val="000000"/>
              </a:solidFill>
              <a:latin typeface="Inconsolata"/>
              <a:ea typeface="Inconsolata"/>
              <a:cs typeface="Inconsolata"/>
              <a:sym typeface="Inconsolat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many </a:t>
            </a:r>
            <a:r>
              <a:rPr lang="en" u="sng"/>
              <a:t>species </a:t>
            </a:r>
            <a:r>
              <a:rPr lang="en"/>
              <a:t>of insects do you think there are? </a:t>
            </a:r>
            <a:endParaRPr/>
          </a:p>
        </p:txBody>
      </p:sp>
      <p:sp>
        <p:nvSpPr>
          <p:cNvPr id="76" name="Google Shape;76;p15"/>
          <p:cNvSpPr txBox="1"/>
          <p:nvPr>
            <p:ph idx="4294967295" type="subTitle"/>
          </p:nvPr>
        </p:nvSpPr>
        <p:spPr>
          <a:xfrm>
            <a:off x="2549400" y="3117626"/>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Inconsolata"/>
                <a:ea typeface="Inconsolata"/>
                <a:cs typeface="Inconsolata"/>
                <a:sym typeface="Inconsolata"/>
              </a:rPr>
              <a:t>¿</a:t>
            </a:r>
            <a:r>
              <a:rPr lang="en"/>
              <a:t>Cuantos </a:t>
            </a:r>
            <a:r>
              <a:rPr lang="en" u="sng"/>
              <a:t>tipos </a:t>
            </a:r>
            <a:r>
              <a:rPr lang="en"/>
              <a:t>de insectos hay?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2"/>
          <p:cNvSpPr txBox="1"/>
          <p:nvPr>
            <p:ph idx="4294967295" type="title"/>
          </p:nvPr>
        </p:nvSpPr>
        <p:spPr>
          <a:xfrm>
            <a:off x="311700" y="4022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 bees make honey</a:t>
            </a:r>
            <a:r>
              <a:rPr lang="en"/>
              <a:t>? </a:t>
            </a:r>
            <a:endParaRPr/>
          </a:p>
        </p:txBody>
      </p:sp>
      <p:sp>
        <p:nvSpPr>
          <p:cNvPr id="266" name="Google Shape;266;p42"/>
          <p:cNvSpPr txBox="1"/>
          <p:nvPr>
            <p:ph idx="4294967295" type="subTitle"/>
          </p:nvPr>
        </p:nvSpPr>
        <p:spPr>
          <a:xfrm>
            <a:off x="311700" y="4595550"/>
            <a:ext cx="45546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2"/>
              </a:buClr>
              <a:buSzPts val="1100"/>
              <a:buFont typeface="Arial"/>
              <a:buNone/>
            </a:pPr>
            <a:r>
              <a:rPr lang="en">
                <a:latin typeface="Inconsolata"/>
                <a:ea typeface="Inconsolata"/>
                <a:cs typeface="Inconsolata"/>
                <a:sym typeface="Inconsolata"/>
              </a:rPr>
              <a:t>¿Como las abejas producen la miel? </a:t>
            </a:r>
            <a:endParaRPr/>
          </a:p>
        </p:txBody>
      </p:sp>
      <p:pic>
        <p:nvPicPr>
          <p:cNvPr id="267" name="Google Shape;267;p42"/>
          <p:cNvPicPr preferRelativeResize="0"/>
          <p:nvPr/>
        </p:nvPicPr>
        <p:blipFill rotWithShape="1">
          <a:blip r:embed="rId3">
            <a:alphaModFix/>
          </a:blip>
          <a:srcRect b="14493" l="0" r="0" t="14493"/>
          <a:stretch/>
        </p:blipFill>
        <p:spPr>
          <a:xfrm>
            <a:off x="83325" y="1365900"/>
            <a:ext cx="2959450" cy="2411700"/>
          </a:xfrm>
          <a:prstGeom prst="rect">
            <a:avLst/>
          </a:prstGeom>
          <a:noFill/>
          <a:ln>
            <a:noFill/>
          </a:ln>
        </p:spPr>
      </p:pic>
      <p:pic>
        <p:nvPicPr>
          <p:cNvPr id="268" name="Google Shape;268;p42"/>
          <p:cNvPicPr preferRelativeResize="0"/>
          <p:nvPr/>
        </p:nvPicPr>
        <p:blipFill rotWithShape="1">
          <a:blip r:embed="rId4">
            <a:alphaModFix/>
          </a:blip>
          <a:srcRect b="0" l="18153" r="0" t="0"/>
          <a:stretch/>
        </p:blipFill>
        <p:spPr>
          <a:xfrm>
            <a:off x="6156463" y="1365900"/>
            <a:ext cx="2959450" cy="2411700"/>
          </a:xfrm>
          <a:prstGeom prst="rect">
            <a:avLst/>
          </a:prstGeom>
          <a:noFill/>
          <a:ln>
            <a:noFill/>
          </a:ln>
        </p:spPr>
      </p:pic>
      <p:pic>
        <p:nvPicPr>
          <p:cNvPr id="269" name="Google Shape;269;p42"/>
          <p:cNvPicPr preferRelativeResize="0"/>
          <p:nvPr/>
        </p:nvPicPr>
        <p:blipFill rotWithShape="1">
          <a:blip r:embed="rId5">
            <a:alphaModFix/>
          </a:blip>
          <a:srcRect b="0" l="0" r="16729" t="0"/>
          <a:stretch/>
        </p:blipFill>
        <p:spPr>
          <a:xfrm>
            <a:off x="3092263" y="1365900"/>
            <a:ext cx="3014700" cy="2411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3"/>
          <p:cNvSpPr txBox="1"/>
          <p:nvPr>
            <p:ph idx="4294967295" type="title"/>
          </p:nvPr>
        </p:nvSpPr>
        <p:spPr>
          <a:xfrm>
            <a:off x="311700" y="4022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Farmers: Leafcutting Ants!</a:t>
            </a:r>
            <a:endParaRPr/>
          </a:p>
        </p:txBody>
      </p:sp>
      <p:sp>
        <p:nvSpPr>
          <p:cNvPr id="275" name="Google Shape;275;p43"/>
          <p:cNvSpPr txBox="1"/>
          <p:nvPr>
            <p:ph idx="4294967295" type="subTitle"/>
          </p:nvPr>
        </p:nvSpPr>
        <p:spPr>
          <a:xfrm>
            <a:off x="311700" y="4595550"/>
            <a:ext cx="54003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2"/>
              </a:buClr>
              <a:buSzPts val="1100"/>
              <a:buFont typeface="Arial"/>
              <a:buNone/>
            </a:pPr>
            <a:r>
              <a:rPr lang="en">
                <a:latin typeface="Inconsolata"/>
                <a:ea typeface="Inconsolata"/>
                <a:cs typeface="Inconsolata"/>
                <a:sym typeface="Inconsolata"/>
              </a:rPr>
              <a:t>Agricultores</a:t>
            </a:r>
            <a:r>
              <a:rPr lang="en">
                <a:latin typeface="Inconsolata"/>
                <a:ea typeface="Inconsolata"/>
                <a:cs typeface="Inconsolata"/>
                <a:sym typeface="Inconsolata"/>
              </a:rPr>
              <a:t>:</a:t>
            </a:r>
            <a:r>
              <a:rPr lang="en" sz="1600">
                <a:latin typeface="Oswald"/>
                <a:ea typeface="Oswald"/>
                <a:cs typeface="Oswald"/>
                <a:sym typeface="Oswald"/>
              </a:rPr>
              <a:t> </a:t>
            </a:r>
            <a:r>
              <a:rPr lang="en">
                <a:latin typeface="Roboto"/>
                <a:ea typeface="Roboto"/>
                <a:cs typeface="Roboto"/>
                <a:sym typeface="Roboto"/>
              </a:rPr>
              <a:t>¡</a:t>
            </a:r>
            <a:r>
              <a:rPr lang="en">
                <a:latin typeface="Inconsolata"/>
                <a:ea typeface="Inconsolata"/>
                <a:cs typeface="Inconsolata"/>
                <a:sym typeface="Inconsolata"/>
              </a:rPr>
              <a:t>Hormigas cortadores de hojas! </a:t>
            </a:r>
            <a:endParaRPr/>
          </a:p>
        </p:txBody>
      </p:sp>
      <p:pic>
        <p:nvPicPr>
          <p:cNvPr id="276" name="Google Shape;276;p43"/>
          <p:cNvPicPr preferRelativeResize="0"/>
          <p:nvPr/>
        </p:nvPicPr>
        <p:blipFill rotWithShape="1">
          <a:blip r:embed="rId3">
            <a:alphaModFix/>
          </a:blip>
          <a:srcRect b="0" l="4104" r="25729" t="0"/>
          <a:stretch/>
        </p:blipFill>
        <p:spPr>
          <a:xfrm>
            <a:off x="83325" y="1365900"/>
            <a:ext cx="2959451" cy="2411700"/>
          </a:xfrm>
          <a:prstGeom prst="rect">
            <a:avLst/>
          </a:prstGeom>
          <a:noFill/>
          <a:ln>
            <a:noFill/>
          </a:ln>
        </p:spPr>
      </p:pic>
      <p:pic>
        <p:nvPicPr>
          <p:cNvPr id="277" name="Google Shape;277;p43"/>
          <p:cNvPicPr preferRelativeResize="0"/>
          <p:nvPr/>
        </p:nvPicPr>
        <p:blipFill rotWithShape="1">
          <a:blip r:embed="rId4">
            <a:alphaModFix/>
          </a:blip>
          <a:srcRect b="0" l="0" r="15146" t="0"/>
          <a:stretch/>
        </p:blipFill>
        <p:spPr>
          <a:xfrm>
            <a:off x="3092275" y="1365900"/>
            <a:ext cx="2868726" cy="2411701"/>
          </a:xfrm>
          <a:prstGeom prst="rect">
            <a:avLst/>
          </a:prstGeom>
          <a:noFill/>
          <a:ln>
            <a:noFill/>
          </a:ln>
        </p:spPr>
      </p:pic>
      <p:pic>
        <p:nvPicPr>
          <p:cNvPr id="278" name="Google Shape;278;p43"/>
          <p:cNvPicPr preferRelativeResize="0"/>
          <p:nvPr/>
        </p:nvPicPr>
        <p:blipFill rotWithShape="1">
          <a:blip r:embed="rId5">
            <a:alphaModFix/>
          </a:blip>
          <a:srcRect b="0" l="0" r="3390" t="0"/>
          <a:stretch/>
        </p:blipFill>
        <p:spPr>
          <a:xfrm>
            <a:off x="6010500" y="1365900"/>
            <a:ext cx="3133499" cy="2411700"/>
          </a:xfrm>
          <a:prstGeom prst="rect">
            <a:avLst/>
          </a:prstGeom>
          <a:noFill/>
          <a:ln>
            <a:noFill/>
          </a:ln>
        </p:spPr>
      </p:pic>
      <p:sp>
        <p:nvSpPr>
          <p:cNvPr id="279" name="Google Shape;279;p43"/>
          <p:cNvSpPr/>
          <p:nvPr/>
        </p:nvSpPr>
        <p:spPr>
          <a:xfrm>
            <a:off x="7265975" y="433800"/>
            <a:ext cx="1735200" cy="1270200"/>
          </a:xfrm>
          <a:prstGeom prst="cloudCallout">
            <a:avLst>
              <a:gd fmla="val -31822" name="adj1"/>
              <a:gd fmla="val 11585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¡Los hongos</a:t>
            </a:r>
            <a:r>
              <a:rPr lang="en" sz="1800">
                <a:latin typeface="Abril Fatface"/>
                <a:ea typeface="Abril Fatface"/>
                <a:cs typeface="Abril Fatface"/>
                <a:sym typeface="Abril Fatface"/>
              </a:rPr>
              <a:t>, que rico!</a:t>
            </a:r>
            <a:endParaRPr sz="1800">
              <a:latin typeface="Abril Fatface"/>
              <a:ea typeface="Abril Fatface"/>
              <a:cs typeface="Abril Fatface"/>
              <a:sym typeface="Abril Fatfac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p44"/>
          <p:cNvSpPr txBox="1"/>
          <p:nvPr>
            <p:ph idx="4294967295" type="body"/>
          </p:nvPr>
        </p:nvSpPr>
        <p:spPr>
          <a:xfrm>
            <a:off x="202000" y="4313325"/>
            <a:ext cx="5747100" cy="701400"/>
          </a:xfrm>
          <a:prstGeom prst="rect">
            <a:avLst/>
          </a:prstGeom>
          <a:solidFill>
            <a:schemeClr val="lt1"/>
          </a:solidFill>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2"/>
              </a:buClr>
              <a:buSzPts val="1100"/>
              <a:buFont typeface="Arial"/>
              <a:buNone/>
            </a:pPr>
            <a:r>
              <a:rPr lang="en" sz="3000">
                <a:highlight>
                  <a:schemeClr val="dk1"/>
                </a:highlight>
                <a:latin typeface="Oswald"/>
                <a:ea typeface="Oswald"/>
                <a:cs typeface="Oswald"/>
                <a:sym typeface="Oswald"/>
              </a:rPr>
              <a:t>Farmers: Leafcutting Ants!</a:t>
            </a:r>
            <a:endParaRPr sz="2400">
              <a:solidFill>
                <a:srgbClr val="000000"/>
              </a:solidFill>
              <a:latin typeface="Inconsolata"/>
              <a:ea typeface="Inconsolata"/>
              <a:cs typeface="Inconsolata"/>
              <a:sym typeface="Inconsolata"/>
            </a:endParaRPr>
          </a:p>
          <a:p>
            <a:pPr indent="0" lvl="0" marL="0" rtl="0" algn="l">
              <a:lnSpc>
                <a:spcPct val="100000"/>
              </a:lnSpc>
              <a:spcBef>
                <a:spcPts val="0"/>
              </a:spcBef>
              <a:spcAft>
                <a:spcPts val="0"/>
              </a:spcAft>
              <a:buClr>
                <a:schemeClr val="dk2"/>
              </a:buClr>
              <a:buSzPts val="1100"/>
              <a:buFont typeface="Arial"/>
              <a:buNone/>
            </a:pPr>
            <a:r>
              <a:rPr lang="en">
                <a:latin typeface="Inconsolata"/>
                <a:ea typeface="Inconsolata"/>
                <a:cs typeface="Inconsolata"/>
                <a:sym typeface="Inconsolata"/>
              </a:rPr>
              <a:t>Agricultores:</a:t>
            </a:r>
            <a:r>
              <a:rPr lang="en" sz="1600">
                <a:latin typeface="Oswald"/>
                <a:ea typeface="Oswald"/>
                <a:cs typeface="Oswald"/>
                <a:sym typeface="Oswald"/>
              </a:rPr>
              <a:t> </a:t>
            </a:r>
            <a:r>
              <a:rPr lang="en">
                <a:latin typeface="Roboto"/>
                <a:ea typeface="Roboto"/>
                <a:cs typeface="Roboto"/>
                <a:sym typeface="Roboto"/>
              </a:rPr>
              <a:t>¡</a:t>
            </a:r>
            <a:r>
              <a:rPr lang="en">
                <a:latin typeface="Inconsolata"/>
                <a:ea typeface="Inconsolata"/>
                <a:cs typeface="Inconsolata"/>
                <a:sym typeface="Inconsolata"/>
              </a:rPr>
              <a:t>Hormigas cortadores de hojas! </a:t>
            </a:r>
            <a:endParaRPr/>
          </a:p>
          <a:p>
            <a:pPr indent="0" lvl="0" marL="0" rtl="0" algn="l">
              <a:lnSpc>
                <a:spcPct val="100000"/>
              </a:lnSpc>
              <a:spcBef>
                <a:spcPts val="0"/>
              </a:spcBef>
              <a:spcAft>
                <a:spcPts val="0"/>
              </a:spcAft>
              <a:buNone/>
            </a:pPr>
            <a:r>
              <a:rPr lang="en">
                <a:solidFill>
                  <a:srgbClr val="000000"/>
                </a:solidFill>
                <a:latin typeface="Inconsolata"/>
                <a:ea typeface="Inconsolata"/>
                <a:cs typeface="Inconsolata"/>
                <a:sym typeface="Inconsolata"/>
              </a:rPr>
              <a:t> </a:t>
            </a:r>
            <a:endParaRPr>
              <a:solidFill>
                <a:srgbClr val="000000"/>
              </a:solidFill>
              <a:latin typeface="Inconsolata"/>
              <a:ea typeface="Inconsolata"/>
              <a:cs typeface="Inconsolata"/>
              <a:sym typeface="Inconsolata"/>
            </a:endParaRPr>
          </a:p>
        </p:txBody>
      </p:sp>
      <p:pic>
        <p:nvPicPr>
          <p:cNvPr descr="Ants don’t eat leaves. They use them to grow white tufts of nutritious fungus to feed their offspring. Their success as farmers has made leafcutter ants into fungus tycoons, complete with their own underground cities and huge half-inch soldiers to patrol them.&#10;&#10;DEEP LOOK: a new ultra-HD (4K) short video series created by KQED San Francisco and presented by PBS Digital Studios. See the unseen at the very edge of our visible world. Get a new perspective on our place in the universe and meet extraordinary new friends. Explore big scientific mysteries by going incredibly small.&#10;&#10;What do ants eat?&#10;&#10;Though leafcutter ants drink the sap in leaves for energy, they don’t eat them. Instead, they use them to grow something else. Leafcutters use leaf pieces to feed a fungus that grows in white tufts in their nests. The ants eat the fungus and feed it to their brood.&#10;&#10;How old are ants? &#10;&#10;To give you an idea, while humans have farmed for around 12,000 years, ants have been doing it for 60 million. &#10;&#10;How many ants are there in the world?&#10;&#10;If you bundled together all the ants in the world, there would be more of them than people – they’re the dominant biomass, says Brian Fisher, chair of the Department of Entomology at the California Academy of Sciences, in San Francisco. This is because all 30,000 species of ants are social. They have many ways of making a living.&#10;&#10;How strong are ants?&#10;&#10;Leafcutter ants haul leaf pieces through fields or forests to their underground nests. For a human, this feat would be the equivalent of carrying more than 600 pounds between our teeth. &#10;&#10;Why are ants important to the soil?&#10;&#10;The activity of ants aerates the soil, making it easier for water and oxygen to get through. They also contribute organic matter.&#10;&#10;More great Deep Look episodes:&#10;&#10;What Happens When You Put a Hummingbird in a Wind Tunnel?&#10;https://www.youtube.com/watch?v=JyqY64ovjfY&#10;&#10;Newt Sex: Buff Males! Writhing Females! Cannibalism!&#10;https://www.youtube.com/watch?v=5m37QR_4XNY&#10;&#10;Pygmy Seahorses: Masters of Camouflage &#10;https://www.youtube.com/watch?v=Q3CtGoqz3ww&#10;&#10;See also another great video from the PBS Digital Studios!&#10;&#10;It's Okay to Be Smart: What's The Most Successful Species on Earth?&#10;https://www.youtube.com/watch?v=fWc46NCnldo&#10;&#10;And this one is also a favorite:&#10;&#10;How to get Ants to carry a sign - Smarter Every Day 92&#10;https://www.youtube.com/watch?v=-ZZzcw9ifDQ&#10;&#10;Read an extended article on how leafcutter ants grow a fungus from leaf pieces:&#10;&#10;http://ww2.kqed.org/science/2015/06/11/where-are-the-ants-carrying-all-those-leaves/&#10;&#10;If you’re in the San Francisco Bay Area, you can see live leafcutters at the Oakland Zoo or the California Academy of Sciences, in San Francisco.&#10;&#10;http://www.oaklandzoo.org&#10;http://www.calacademy.org&#10;&#10;The compact book “The Leafcutter Ants: Civilization by Instinct,” by Bert Hölldobler and Edward O. Wilson, has detailed black and white drawings, photos and a fascinating description of the mating habits of leafcutter ant queens. The queen accumulates all the sperm she’ll need for her entire reproductive life during a single mating frenzy. After that, males are no longer necessary: Leafcutter colonies are made up entirely of female ants.&#10;&#10;KQED Science: http://ww2.kqed.org/science&#10;Tumblr:  http://kqedscience.tumblr.com&#10;Twitter: https://www.twitter.com/kqedscience&#10;&#10;Funding for Deep Look is provided in part by PBS Digital Studios and the John S. and James L. Knight Foundation. Deep Look is a project of KQED Science, which is supported by HopeLab, The David B. Gold Foundation; S. D. Bechtel, Jr. Foundation; The Dirk and Charlene Kabcenell Foundation; The Vadasz Family Foundation; Smart Family Foundation and the members of KQED.&#10;#deeplook" id="285" name="Google Shape;285;p44" title="Where Are the Ants Carrying All Those Leaves? | Deep Look">
            <a:hlinkClick r:id="rId3"/>
          </p:cNvPr>
          <p:cNvPicPr preferRelativeResize="0"/>
          <p:nvPr/>
        </p:nvPicPr>
        <p:blipFill>
          <a:blip r:embed="rId4">
            <a:alphaModFix/>
          </a:blip>
          <a:stretch>
            <a:fillRect/>
          </a:stretch>
        </p:blipFill>
        <p:spPr>
          <a:xfrm>
            <a:off x="2286000" y="4887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Mouthparts</a:t>
            </a:r>
            <a:endParaRPr/>
          </a:p>
        </p:txBody>
      </p:sp>
      <p:pic>
        <p:nvPicPr>
          <p:cNvPr id="291" name="Google Shape;291;p45"/>
          <p:cNvPicPr preferRelativeResize="0"/>
          <p:nvPr/>
        </p:nvPicPr>
        <p:blipFill>
          <a:blip r:embed="rId3">
            <a:alphaModFix/>
          </a:blip>
          <a:stretch>
            <a:fillRect/>
          </a:stretch>
        </p:blipFill>
        <p:spPr>
          <a:xfrm>
            <a:off x="6310500" y="412625"/>
            <a:ext cx="2528700" cy="4423052"/>
          </a:xfrm>
          <a:prstGeom prst="rect">
            <a:avLst/>
          </a:prstGeom>
          <a:noFill/>
          <a:ln>
            <a:noFill/>
          </a:ln>
        </p:spPr>
      </p:pic>
      <p:pic>
        <p:nvPicPr>
          <p:cNvPr id="292" name="Google Shape;292;p45"/>
          <p:cNvPicPr preferRelativeResize="0"/>
          <p:nvPr/>
        </p:nvPicPr>
        <p:blipFill>
          <a:blip r:embed="rId4">
            <a:alphaModFix/>
          </a:blip>
          <a:stretch>
            <a:fillRect/>
          </a:stretch>
        </p:blipFill>
        <p:spPr>
          <a:xfrm>
            <a:off x="697313" y="412625"/>
            <a:ext cx="5227586" cy="3925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6"/>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Thank you! Questions? </a:t>
            </a:r>
            <a:endParaRPr/>
          </a:p>
          <a:p>
            <a:pPr indent="0" lvl="0" marL="0" rtl="0" algn="l">
              <a:spcBef>
                <a:spcPts val="0"/>
              </a:spcBef>
              <a:spcAft>
                <a:spcPts val="0"/>
              </a:spcAft>
              <a:buNone/>
            </a:pPr>
            <a:r>
              <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Citations</a:t>
            </a:r>
            <a:endParaRPr/>
          </a:p>
        </p:txBody>
      </p:sp>
      <p:sp>
        <p:nvSpPr>
          <p:cNvPr id="303" name="Google Shape;303;p47"/>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accent5"/>
              </a:buClr>
              <a:buSzPts val="1400"/>
              <a:buFont typeface="Inconsolata"/>
              <a:buChar char="●"/>
            </a:pPr>
            <a:r>
              <a:rPr lang="en" sz="1400" u="sng">
                <a:solidFill>
                  <a:schemeClr val="accent5"/>
                </a:solidFill>
                <a:latin typeface="Inconsolata"/>
                <a:ea typeface="Inconsolata"/>
                <a:cs typeface="Inconsolata"/>
                <a:sym typeface="Inconsolata"/>
                <a:hlinkClick r:id="rId3">
                  <a:extLst>
                    <a:ext uri="{A12FA001-AC4F-418D-AE19-62706E023703}">
                      <ahyp:hlinkClr val="tx"/>
                    </a:ext>
                  </a:extLst>
                </a:hlinkClick>
              </a:rPr>
              <a:t>https://entomologytoday.org/2014/02/11/ants-can-lift-up-to-5000-times-their-own-body-weight-new-study-suggests/</a:t>
            </a:r>
            <a:r>
              <a:rPr lang="en" sz="1400">
                <a:solidFill>
                  <a:schemeClr val="accent5"/>
                </a:solidFill>
                <a:latin typeface="Inconsolata"/>
                <a:ea typeface="Inconsolata"/>
                <a:cs typeface="Inconsolata"/>
                <a:sym typeface="Inconsolata"/>
              </a:rPr>
              <a:t> </a:t>
            </a:r>
            <a:endParaRPr sz="1400">
              <a:solidFill>
                <a:schemeClr val="accent5"/>
              </a:solidFill>
              <a:latin typeface="Inconsolata"/>
              <a:ea typeface="Inconsolata"/>
              <a:cs typeface="Inconsolata"/>
              <a:sym typeface="Inconsolata"/>
            </a:endParaRPr>
          </a:p>
          <a:p>
            <a:pPr indent="-317500" lvl="0" marL="457200" rtl="0" algn="l">
              <a:lnSpc>
                <a:spcPct val="115000"/>
              </a:lnSpc>
              <a:spcBef>
                <a:spcPts val="0"/>
              </a:spcBef>
              <a:spcAft>
                <a:spcPts val="0"/>
              </a:spcAft>
              <a:buClr>
                <a:schemeClr val="accent5"/>
              </a:buClr>
              <a:buSzPts val="1400"/>
              <a:buFont typeface="Inconsolata"/>
              <a:buChar char="●"/>
            </a:pPr>
            <a:r>
              <a:rPr lang="en" sz="1400" u="sng">
                <a:solidFill>
                  <a:schemeClr val="accent5"/>
                </a:solidFill>
                <a:latin typeface="Inconsolata"/>
                <a:ea typeface="Inconsolata"/>
                <a:cs typeface="Inconsolata"/>
                <a:sym typeface="Inconsolata"/>
                <a:hlinkClick r:id="rId4">
                  <a:extLst>
                    <a:ext uri="{A12FA001-AC4F-418D-AE19-62706E023703}">
                      <ahyp:hlinkClr val="tx"/>
                    </a:ext>
                  </a:extLst>
                </a:hlinkClick>
              </a:rPr>
              <a:t>https://www.annualreviews.org/doi/abs/10.1146/annurev-ento-020117-043348</a:t>
            </a:r>
            <a:r>
              <a:rPr lang="en" sz="1400">
                <a:solidFill>
                  <a:schemeClr val="accent5"/>
                </a:solidFill>
                <a:latin typeface="Inconsolata"/>
                <a:ea typeface="Inconsolata"/>
                <a:cs typeface="Inconsolata"/>
                <a:sym typeface="Inconsolata"/>
              </a:rPr>
              <a:t>  </a:t>
            </a:r>
            <a:endParaRPr sz="1400">
              <a:solidFill>
                <a:schemeClr val="accent5"/>
              </a:solidFill>
              <a:latin typeface="Inconsolata"/>
              <a:ea typeface="Inconsolata"/>
              <a:cs typeface="Inconsolata"/>
              <a:sym typeface="Inconsolata"/>
            </a:endParaRPr>
          </a:p>
          <a:p>
            <a:pPr indent="-317500" lvl="0" marL="457200" rtl="0" algn="l">
              <a:lnSpc>
                <a:spcPct val="115000"/>
              </a:lnSpc>
              <a:spcBef>
                <a:spcPts val="0"/>
              </a:spcBef>
              <a:spcAft>
                <a:spcPts val="0"/>
              </a:spcAft>
              <a:buClr>
                <a:schemeClr val="accent5"/>
              </a:buClr>
              <a:buSzPts val="1400"/>
              <a:buFont typeface="Inconsolata"/>
              <a:buChar char="●"/>
            </a:pPr>
            <a:r>
              <a:rPr lang="en" sz="1400" u="sng">
                <a:solidFill>
                  <a:schemeClr val="accent5"/>
                </a:solidFill>
                <a:latin typeface="Inconsolata"/>
                <a:ea typeface="Inconsolata"/>
                <a:cs typeface="Inconsolata"/>
                <a:sym typeface="Inconsolata"/>
                <a:hlinkClick r:id="rId5">
                  <a:extLst>
                    <a:ext uri="{A12FA001-AC4F-418D-AE19-62706E023703}">
                      <ahyp:hlinkClr val="tx"/>
                    </a:ext>
                  </a:extLst>
                </a:hlinkClick>
              </a:rPr>
              <a:t>https://en.wikipedia.org/wiki/Darwin%27s_bark_spider</a:t>
            </a:r>
            <a:r>
              <a:rPr lang="en" sz="1400">
                <a:solidFill>
                  <a:schemeClr val="accent5"/>
                </a:solidFill>
                <a:latin typeface="Inconsolata"/>
                <a:ea typeface="Inconsolata"/>
                <a:cs typeface="Inconsolata"/>
                <a:sym typeface="Inconsolata"/>
              </a:rPr>
              <a:t> </a:t>
            </a:r>
            <a:endParaRPr sz="1400">
              <a:solidFill>
                <a:schemeClr val="accent5"/>
              </a:solidFill>
              <a:latin typeface="Inconsolata"/>
              <a:ea typeface="Inconsolata"/>
              <a:cs typeface="Inconsolata"/>
              <a:sym typeface="Inconsolata"/>
            </a:endParaRPr>
          </a:p>
          <a:p>
            <a:pPr indent="-317500" lvl="0" marL="457200" rtl="0" algn="l">
              <a:lnSpc>
                <a:spcPct val="115000"/>
              </a:lnSpc>
              <a:spcBef>
                <a:spcPts val="0"/>
              </a:spcBef>
              <a:spcAft>
                <a:spcPts val="0"/>
              </a:spcAft>
              <a:buClr>
                <a:schemeClr val="accent5"/>
              </a:buClr>
              <a:buSzPts val="1400"/>
              <a:buFont typeface="Inconsolata"/>
              <a:buChar char="●"/>
            </a:pPr>
            <a:r>
              <a:rPr lang="en" sz="1400" u="sng">
                <a:solidFill>
                  <a:schemeClr val="accent5"/>
                </a:solidFill>
                <a:latin typeface="Inconsolata"/>
                <a:ea typeface="Inconsolata"/>
                <a:cs typeface="Inconsolata"/>
                <a:sym typeface="Inconsolata"/>
                <a:hlinkClick r:id="rId6">
                  <a:extLst>
                    <a:ext uri="{A12FA001-AC4F-418D-AE19-62706E023703}">
                      <ahyp:hlinkClr val="tx"/>
                    </a:ext>
                  </a:extLst>
                </a:hlinkClick>
              </a:rPr>
              <a:t>https://british-dragonflies.org.uk/odonata/frequently-asked-questions/</a:t>
            </a:r>
            <a:r>
              <a:rPr lang="en" sz="1400">
                <a:solidFill>
                  <a:schemeClr val="accent5"/>
                </a:solidFill>
                <a:latin typeface="Inconsolata"/>
                <a:ea typeface="Inconsolata"/>
                <a:cs typeface="Inconsolata"/>
                <a:sym typeface="Inconsolata"/>
              </a:rPr>
              <a:t>  </a:t>
            </a:r>
            <a:endParaRPr sz="1400">
              <a:solidFill>
                <a:schemeClr val="accent5"/>
              </a:solidFill>
              <a:latin typeface="Inconsolata"/>
              <a:ea typeface="Inconsolata"/>
              <a:cs typeface="Inconsolata"/>
              <a:sym typeface="Inconsolata"/>
            </a:endParaRPr>
          </a:p>
          <a:p>
            <a:pPr indent="-317500" lvl="0" marL="457200" rtl="0" algn="l">
              <a:lnSpc>
                <a:spcPct val="115000"/>
              </a:lnSpc>
              <a:spcBef>
                <a:spcPts val="0"/>
              </a:spcBef>
              <a:spcAft>
                <a:spcPts val="0"/>
              </a:spcAft>
              <a:buClr>
                <a:schemeClr val="accent5"/>
              </a:buClr>
              <a:buSzPts val="1400"/>
              <a:buFont typeface="Inconsolata"/>
              <a:buChar char="●"/>
            </a:pPr>
            <a:r>
              <a:rPr lang="en" sz="1400">
                <a:solidFill>
                  <a:schemeClr val="accent5"/>
                </a:solidFill>
                <a:latin typeface="Inconsolata"/>
                <a:ea typeface="Inconsolata"/>
                <a:cs typeface="Inconsolata"/>
                <a:sym typeface="Inconsolata"/>
              </a:rPr>
              <a:t>The rest is from my class notes from the class Insect Biology with Prof. Cole Gilbet @ Cornell University </a:t>
            </a:r>
            <a:endParaRPr sz="1400">
              <a:solidFill>
                <a:schemeClr val="accent5"/>
              </a:solidFill>
              <a:latin typeface="Inconsolata"/>
              <a:ea typeface="Inconsolata"/>
              <a:cs typeface="Inconsolata"/>
              <a:sym typeface="Inconsolata"/>
            </a:endParaRPr>
          </a:p>
          <a:p>
            <a:pPr indent="-317500" lvl="0" marL="457200" rtl="0" algn="l">
              <a:lnSpc>
                <a:spcPct val="115000"/>
              </a:lnSpc>
              <a:spcBef>
                <a:spcPts val="0"/>
              </a:spcBef>
              <a:spcAft>
                <a:spcPts val="0"/>
              </a:spcAft>
              <a:buClr>
                <a:schemeClr val="accent5"/>
              </a:buClr>
              <a:buSzPts val="1400"/>
              <a:buFont typeface="Inconsolata"/>
              <a:buChar char="●"/>
            </a:pPr>
            <a:r>
              <a:rPr lang="en" sz="1400">
                <a:solidFill>
                  <a:schemeClr val="accent5"/>
                </a:solidFill>
                <a:latin typeface="Inconsolata"/>
                <a:ea typeface="Inconsolata"/>
                <a:cs typeface="Inconsolata"/>
                <a:sym typeface="Inconsolata"/>
              </a:rPr>
              <a:t>And then videos and photos are from various sources and were not taken by me!</a:t>
            </a:r>
            <a:endParaRPr sz="1400">
              <a:solidFill>
                <a:schemeClr val="accent5"/>
              </a:solidFill>
              <a:latin typeface="Inconsolata"/>
              <a:ea typeface="Inconsolata"/>
              <a:cs typeface="Inconsolata"/>
              <a:sym typeface="Inconsolat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type="title"/>
          </p:nvPr>
        </p:nvSpPr>
        <p:spPr>
          <a:xfrm>
            <a:off x="490250" y="526350"/>
            <a:ext cx="8591400" cy="4090800"/>
          </a:xfrm>
          <a:prstGeom prst="rect">
            <a:avLst/>
          </a:prstGeom>
        </p:spPr>
        <p:txBody>
          <a:bodyPr anchorCtr="0" anchor="ctr" bIns="91425" lIns="91425" spcFirstLastPara="1" rIns="91425" wrap="square" tIns="91425">
            <a:noAutofit/>
          </a:bodyPr>
          <a:lstStyle/>
          <a:p>
            <a:pPr indent="-571500" lvl="0" marL="457200" rtl="0" algn="l">
              <a:spcBef>
                <a:spcPts val="0"/>
              </a:spcBef>
              <a:spcAft>
                <a:spcPts val="0"/>
              </a:spcAft>
              <a:buClr>
                <a:srgbClr val="F5F5F5"/>
              </a:buClr>
              <a:buSzPts val="5400"/>
              <a:buChar char="★"/>
            </a:pPr>
            <a:r>
              <a:rPr lang="en" sz="4800">
                <a:solidFill>
                  <a:srgbClr val="F5F5F5"/>
                </a:solidFill>
              </a:rPr>
              <a:t>1,000,000 </a:t>
            </a:r>
            <a:r>
              <a:rPr lang="en" sz="3000">
                <a:solidFill>
                  <a:srgbClr val="F5F5F5"/>
                </a:solidFill>
              </a:rPr>
              <a:t>described species</a:t>
            </a:r>
            <a:endParaRPr sz="3000">
              <a:solidFill>
                <a:srgbClr val="F5F5F5"/>
              </a:solidFill>
            </a:endParaRPr>
          </a:p>
          <a:p>
            <a:pPr indent="-533400" lvl="0" marL="457200" rtl="0" algn="l">
              <a:spcBef>
                <a:spcPts val="0"/>
              </a:spcBef>
              <a:spcAft>
                <a:spcPts val="0"/>
              </a:spcAft>
              <a:buClr>
                <a:schemeClr val="lt2"/>
              </a:buClr>
              <a:buSzPts val="4800"/>
              <a:buChar char="★"/>
            </a:pPr>
            <a:r>
              <a:rPr lang="en" sz="4800">
                <a:solidFill>
                  <a:schemeClr val="lt2"/>
                </a:solidFill>
              </a:rPr>
              <a:t>3-5 </a:t>
            </a:r>
            <a:r>
              <a:rPr lang="en" sz="3000">
                <a:solidFill>
                  <a:schemeClr val="lt2"/>
                </a:solidFill>
              </a:rPr>
              <a:t>million </a:t>
            </a:r>
            <a:r>
              <a:rPr lang="en" sz="3000">
                <a:solidFill>
                  <a:schemeClr val="lt2"/>
                </a:solidFill>
              </a:rPr>
              <a:t>species</a:t>
            </a:r>
            <a:r>
              <a:rPr lang="en" sz="3000">
                <a:solidFill>
                  <a:schemeClr val="lt2"/>
                </a:solidFill>
              </a:rPr>
              <a:t> predicted</a:t>
            </a:r>
            <a:endParaRPr sz="3000">
              <a:solidFill>
                <a:schemeClr val="lt2"/>
              </a:solidFill>
            </a:endParaRPr>
          </a:p>
          <a:p>
            <a:pPr indent="-533400" lvl="0" marL="457200" rtl="0" algn="l">
              <a:spcBef>
                <a:spcPts val="0"/>
              </a:spcBef>
              <a:spcAft>
                <a:spcPts val="0"/>
              </a:spcAft>
              <a:buClr>
                <a:schemeClr val="dk1"/>
              </a:buClr>
              <a:buSzPts val="4800"/>
              <a:buChar char="★"/>
            </a:pPr>
            <a:r>
              <a:rPr lang="en" sz="3000">
                <a:solidFill>
                  <a:schemeClr val="dk1"/>
                </a:solidFill>
              </a:rPr>
              <a:t>About </a:t>
            </a:r>
            <a:r>
              <a:rPr lang="en" sz="4100">
                <a:solidFill>
                  <a:schemeClr val="dk1"/>
                </a:solidFill>
              </a:rPr>
              <a:t>4,000,000,000,000,000,000</a:t>
            </a:r>
            <a:r>
              <a:rPr lang="en" sz="4800">
                <a:solidFill>
                  <a:schemeClr val="dk1"/>
                </a:solidFill>
              </a:rPr>
              <a:t> </a:t>
            </a:r>
            <a:r>
              <a:rPr lang="en" sz="3000">
                <a:solidFill>
                  <a:schemeClr val="dk1"/>
                </a:solidFill>
              </a:rPr>
              <a:t>(</a:t>
            </a:r>
            <a:r>
              <a:rPr lang="en" sz="3000">
                <a:solidFill>
                  <a:schemeClr val="dk1"/>
                </a:solidFill>
              </a:rPr>
              <a:t>4 quintillion) bugs total</a:t>
            </a:r>
            <a:endParaRPr sz="3000">
              <a:solidFill>
                <a:schemeClr val="dk1"/>
              </a:solidFill>
            </a:endParaRPr>
          </a:p>
        </p:txBody>
      </p:sp>
      <p:sp>
        <p:nvSpPr>
          <p:cNvPr id="82" name="Google Shape;82;p16"/>
          <p:cNvSpPr txBox="1"/>
          <p:nvPr/>
        </p:nvSpPr>
        <p:spPr>
          <a:xfrm>
            <a:off x="286550" y="171925"/>
            <a:ext cx="8424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b="1" lang="en" sz="4800">
                <a:solidFill>
                  <a:schemeClr val="dk2"/>
                </a:solidFill>
                <a:latin typeface="Playfair Display"/>
                <a:ea typeface="Playfair Display"/>
                <a:cs typeface="Playfair Display"/>
                <a:sym typeface="Playfair Display"/>
              </a:rPr>
              <a:t>An Abundance of Insects</a:t>
            </a:r>
            <a:endParaRPr>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7"/>
          <p:cNvPicPr preferRelativeResize="0"/>
          <p:nvPr/>
        </p:nvPicPr>
        <p:blipFill rotWithShape="1">
          <a:blip r:embed="rId3">
            <a:alphaModFix/>
          </a:blip>
          <a:srcRect b="3177" l="66162" r="2929" t="79109"/>
          <a:stretch/>
        </p:blipFill>
        <p:spPr>
          <a:xfrm>
            <a:off x="5297700" y="168175"/>
            <a:ext cx="3657875" cy="2964152"/>
          </a:xfrm>
          <a:prstGeom prst="rect">
            <a:avLst/>
          </a:prstGeom>
          <a:noFill/>
          <a:ln>
            <a:noFill/>
          </a:ln>
        </p:spPr>
      </p:pic>
      <p:sp>
        <p:nvSpPr>
          <p:cNvPr id="88" name="Google Shape;88;p17"/>
          <p:cNvSpPr txBox="1"/>
          <p:nvPr>
            <p:ph type="title"/>
          </p:nvPr>
        </p:nvSpPr>
        <p:spPr>
          <a:xfrm>
            <a:off x="5227575" y="3287225"/>
            <a:ext cx="4260600" cy="159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1,000,000 insects described</a:t>
            </a:r>
            <a:endParaRPr sz="3600"/>
          </a:p>
        </p:txBody>
      </p:sp>
      <p:sp>
        <p:nvSpPr>
          <p:cNvPr id="89" name="Google Shape;89;p17"/>
          <p:cNvSpPr/>
          <p:nvPr/>
        </p:nvSpPr>
        <p:spPr>
          <a:xfrm>
            <a:off x="4905250" y="882950"/>
            <a:ext cx="246300" cy="2523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6753450" y="250525"/>
            <a:ext cx="246300" cy="2523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 name="Google Shape;91;p17"/>
          <p:cNvPicPr preferRelativeResize="0"/>
          <p:nvPr/>
        </p:nvPicPr>
        <p:blipFill rotWithShape="1">
          <a:blip r:embed="rId3">
            <a:alphaModFix/>
          </a:blip>
          <a:srcRect b="17995" l="3982" r="3390" t="15673"/>
          <a:stretch/>
        </p:blipFill>
        <p:spPr>
          <a:xfrm rot="-5400000">
            <a:off x="342587" y="68315"/>
            <a:ext cx="4779124" cy="4838697"/>
          </a:xfrm>
          <a:prstGeom prst="rect">
            <a:avLst/>
          </a:prstGeom>
          <a:noFill/>
          <a:ln>
            <a:noFill/>
          </a:ln>
        </p:spPr>
      </p:pic>
      <p:sp>
        <p:nvSpPr>
          <p:cNvPr id="92" name="Google Shape;92;p17"/>
          <p:cNvSpPr/>
          <p:nvPr/>
        </p:nvSpPr>
        <p:spPr>
          <a:xfrm>
            <a:off x="312800" y="65300"/>
            <a:ext cx="1979700" cy="4844700"/>
          </a:xfrm>
          <a:prstGeom prst="rect">
            <a:avLst/>
          </a:pr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p:nvPr/>
        </p:nvSpPr>
        <p:spPr>
          <a:xfrm>
            <a:off x="386825" y="114625"/>
            <a:ext cx="1174800" cy="5016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7"/>
          <p:cNvSpPr txBox="1"/>
          <p:nvPr/>
        </p:nvSpPr>
        <p:spPr>
          <a:xfrm>
            <a:off x="2808150" y="171925"/>
            <a:ext cx="1607400" cy="831300"/>
          </a:xfrm>
          <a:prstGeom prst="rect">
            <a:avLst/>
          </a:prstGeom>
          <a:solidFill>
            <a:srgbClr val="EA9999"/>
          </a:solid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2.5% of species go extinct every year.</a:t>
            </a:r>
            <a:endParaRPr>
              <a:latin typeface="Playfair Display"/>
              <a:ea typeface="Playfair Display"/>
              <a:cs typeface="Playfair Display"/>
              <a:sym typeface="Playfair Display"/>
            </a:endParaRPr>
          </a:p>
        </p:txBody>
      </p:sp>
      <p:sp>
        <p:nvSpPr>
          <p:cNvPr id="95" name="Google Shape;95;p17"/>
          <p:cNvSpPr txBox="1"/>
          <p:nvPr/>
        </p:nvSpPr>
        <p:spPr>
          <a:xfrm>
            <a:off x="2795175" y="1135250"/>
            <a:ext cx="1607400" cy="615600"/>
          </a:xfrm>
          <a:prstGeom prst="rect">
            <a:avLst/>
          </a:prstGeom>
          <a:solidFill>
            <a:srgbClr val="FFE599"/>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40</a:t>
            </a:r>
            <a:r>
              <a:rPr lang="en">
                <a:latin typeface="Playfair Display"/>
                <a:ea typeface="Playfair Display"/>
                <a:cs typeface="Playfair Display"/>
                <a:sym typeface="Playfair Display"/>
              </a:rPr>
              <a:t>% of species are endangered.</a:t>
            </a:r>
            <a:endParaRPr>
              <a:latin typeface="Playfair Display"/>
              <a:ea typeface="Playfair Display"/>
              <a:cs typeface="Playfair Display"/>
              <a:sym typeface="Playfair Displ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type="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Why are Insects Important</a:t>
            </a:r>
            <a:r>
              <a:rPr lang="en"/>
              <a:t>? </a:t>
            </a:r>
            <a:endParaRPr/>
          </a:p>
        </p:txBody>
      </p:sp>
      <p:sp>
        <p:nvSpPr>
          <p:cNvPr id="101" name="Google Shape;101;p18"/>
          <p:cNvSpPr txBox="1"/>
          <p:nvPr>
            <p:ph idx="4294967295" type="subTitle"/>
          </p:nvPr>
        </p:nvSpPr>
        <p:spPr>
          <a:xfrm>
            <a:off x="1775550" y="3071150"/>
            <a:ext cx="55929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Inconsolata"/>
                <a:ea typeface="Inconsolata"/>
                <a:cs typeface="Inconsolata"/>
                <a:sym typeface="Inconsolata"/>
              </a:rPr>
              <a:t>¿</a:t>
            </a:r>
            <a:r>
              <a:rPr lang="en"/>
              <a:t>Por qué son los insectos importante</a:t>
            </a:r>
            <a:r>
              <a:rPr lang="en"/>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idx="4294967295" type="title"/>
          </p:nvPr>
        </p:nvSpPr>
        <p:spPr>
          <a:xfrm>
            <a:off x="311700" y="4022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are Insects Important? </a:t>
            </a:r>
            <a:endParaRPr/>
          </a:p>
        </p:txBody>
      </p:sp>
      <p:pic>
        <p:nvPicPr>
          <p:cNvPr id="107" name="Google Shape;107;p19"/>
          <p:cNvPicPr preferRelativeResize="0"/>
          <p:nvPr/>
        </p:nvPicPr>
        <p:blipFill rotWithShape="1">
          <a:blip r:embed="rId3">
            <a:alphaModFix/>
          </a:blip>
          <a:srcRect b="0" l="9243" r="9243" t="0"/>
          <a:stretch/>
        </p:blipFill>
        <p:spPr>
          <a:xfrm>
            <a:off x="83275" y="1365900"/>
            <a:ext cx="2959503" cy="2411701"/>
          </a:xfrm>
          <a:prstGeom prst="rect">
            <a:avLst/>
          </a:prstGeom>
          <a:noFill/>
          <a:ln>
            <a:noFill/>
          </a:ln>
        </p:spPr>
      </p:pic>
      <p:pic>
        <p:nvPicPr>
          <p:cNvPr id="108" name="Google Shape;108;p19"/>
          <p:cNvPicPr preferRelativeResize="0"/>
          <p:nvPr/>
        </p:nvPicPr>
        <p:blipFill rotWithShape="1">
          <a:blip r:embed="rId4">
            <a:alphaModFix/>
          </a:blip>
          <a:srcRect b="0" l="21366" r="21366" t="0"/>
          <a:stretch/>
        </p:blipFill>
        <p:spPr>
          <a:xfrm>
            <a:off x="3098025" y="1365900"/>
            <a:ext cx="2959474" cy="2411696"/>
          </a:xfrm>
          <a:prstGeom prst="rect">
            <a:avLst/>
          </a:prstGeom>
          <a:noFill/>
          <a:ln>
            <a:noFill/>
          </a:ln>
        </p:spPr>
      </p:pic>
      <p:pic>
        <p:nvPicPr>
          <p:cNvPr id="109" name="Google Shape;109;p19"/>
          <p:cNvPicPr preferRelativeResize="0"/>
          <p:nvPr/>
        </p:nvPicPr>
        <p:blipFill rotWithShape="1">
          <a:blip r:embed="rId5">
            <a:alphaModFix/>
          </a:blip>
          <a:srcRect b="0" l="9102" r="9110" t="0"/>
          <a:stretch/>
        </p:blipFill>
        <p:spPr>
          <a:xfrm>
            <a:off x="6112750" y="1365900"/>
            <a:ext cx="2959500" cy="2411700"/>
          </a:xfrm>
          <a:prstGeom prst="rect">
            <a:avLst/>
          </a:prstGeom>
          <a:noFill/>
          <a:ln>
            <a:noFill/>
          </a:ln>
        </p:spPr>
      </p:pic>
      <p:sp>
        <p:nvSpPr>
          <p:cNvPr id="110" name="Google Shape;110;p19"/>
          <p:cNvSpPr txBox="1"/>
          <p:nvPr>
            <p:ph idx="4294967295" type="subTitle"/>
          </p:nvPr>
        </p:nvSpPr>
        <p:spPr>
          <a:xfrm>
            <a:off x="311700" y="4595550"/>
            <a:ext cx="45546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2"/>
              </a:buClr>
              <a:buSzPts val="1100"/>
              <a:buFont typeface="Arial"/>
              <a:buNone/>
            </a:pPr>
            <a:r>
              <a:rPr lang="en">
                <a:latin typeface="Inconsolata"/>
                <a:ea typeface="Inconsolata"/>
                <a:cs typeface="Inconsolata"/>
                <a:sym typeface="Inconsolata"/>
              </a:rPr>
              <a:t>¿Por qué son los insectos importante? </a:t>
            </a:r>
            <a:endParaRPr/>
          </a:p>
        </p:txBody>
      </p:sp>
      <p:pic>
        <p:nvPicPr>
          <p:cNvPr id="111" name="Google Shape;111;p19"/>
          <p:cNvPicPr preferRelativeResize="0"/>
          <p:nvPr/>
        </p:nvPicPr>
        <p:blipFill>
          <a:blip r:embed="rId6">
            <a:alphaModFix/>
          </a:blip>
          <a:stretch>
            <a:fillRect/>
          </a:stretch>
        </p:blipFill>
        <p:spPr>
          <a:xfrm>
            <a:off x="7831050" y="1365900"/>
            <a:ext cx="1241188" cy="992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2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All food webs have insects as keystone species.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sp>
        <p:nvSpPr>
          <p:cNvPr id="121" name="Google Shape;121;p2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Insects are essential for decomposition.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